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2"/>
  </p:notesMasterIdLst>
  <p:sldIdLst>
    <p:sldId id="256" r:id="rId2"/>
    <p:sldId id="257" r:id="rId3"/>
    <p:sldId id="258" r:id="rId4"/>
    <p:sldId id="259" r:id="rId5"/>
    <p:sldId id="397" r:id="rId6"/>
    <p:sldId id="260" r:id="rId7"/>
    <p:sldId id="395" r:id="rId8"/>
    <p:sldId id="261" r:id="rId9"/>
    <p:sldId id="262" r:id="rId10"/>
    <p:sldId id="266" r:id="rId11"/>
    <p:sldId id="396" r:id="rId12"/>
    <p:sldId id="264" r:id="rId13"/>
    <p:sldId id="263" r:id="rId14"/>
    <p:sldId id="265" r:id="rId15"/>
    <p:sldId id="276" r:id="rId16"/>
    <p:sldId id="267" r:id="rId17"/>
    <p:sldId id="268" r:id="rId18"/>
    <p:sldId id="269" r:id="rId19"/>
    <p:sldId id="273" r:id="rId20"/>
    <p:sldId id="299" r:id="rId21"/>
    <p:sldId id="398" r:id="rId22"/>
    <p:sldId id="274" r:id="rId23"/>
    <p:sldId id="270" r:id="rId24"/>
    <p:sldId id="278" r:id="rId25"/>
    <p:sldId id="306" r:id="rId26"/>
    <p:sldId id="280" r:id="rId27"/>
    <p:sldId id="291" r:id="rId28"/>
    <p:sldId id="292" r:id="rId29"/>
    <p:sldId id="295" r:id="rId30"/>
    <p:sldId id="293" r:id="rId31"/>
    <p:sldId id="294" r:id="rId32"/>
    <p:sldId id="297" r:id="rId33"/>
    <p:sldId id="296" r:id="rId34"/>
    <p:sldId id="298" r:id="rId35"/>
    <p:sldId id="281" r:id="rId36"/>
    <p:sldId id="282" r:id="rId37"/>
    <p:sldId id="283" r:id="rId38"/>
    <p:sldId id="279" r:id="rId39"/>
    <p:sldId id="284" r:id="rId40"/>
    <p:sldId id="290" r:id="rId41"/>
    <p:sldId id="300" r:id="rId42"/>
    <p:sldId id="301" r:id="rId43"/>
    <p:sldId id="399" r:id="rId44"/>
    <p:sldId id="302" r:id="rId45"/>
    <p:sldId id="303" r:id="rId46"/>
    <p:sldId id="304" r:id="rId47"/>
    <p:sldId id="305" r:id="rId48"/>
    <p:sldId id="308" r:id="rId49"/>
    <p:sldId id="309" r:id="rId50"/>
    <p:sldId id="310" r:id="rId51"/>
    <p:sldId id="313" r:id="rId52"/>
    <p:sldId id="312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4" r:id="rId73"/>
    <p:sldId id="333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4" r:id="rId103"/>
    <p:sldId id="363" r:id="rId104"/>
    <p:sldId id="365" r:id="rId105"/>
    <p:sldId id="366" r:id="rId106"/>
    <p:sldId id="367" r:id="rId107"/>
    <p:sldId id="368" r:id="rId108"/>
    <p:sldId id="369" r:id="rId109"/>
    <p:sldId id="371" r:id="rId110"/>
    <p:sldId id="373" r:id="rId111"/>
    <p:sldId id="374" r:id="rId112"/>
    <p:sldId id="375" r:id="rId113"/>
    <p:sldId id="376" r:id="rId114"/>
    <p:sldId id="377" r:id="rId115"/>
    <p:sldId id="378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0F15B-238E-402D-8FA4-CC7CF2C9E816}" v="72" dt="2019-12-08T15:46:26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22" autoAdjust="0"/>
    <p:restoredTop sz="83613" autoAdjust="0"/>
  </p:normalViewPr>
  <p:slideViewPr>
    <p:cSldViewPr>
      <p:cViewPr varScale="1">
        <p:scale>
          <a:sx n="71" d="100"/>
          <a:sy n="71" d="100"/>
        </p:scale>
        <p:origin x="120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旭升 姜" userId="eee34b3fdfebe250" providerId="LiveId" clId="{69188A34-9A14-4FCE-B8D0-A73673285A1E}"/>
    <pc:docChg chg="modSld">
      <pc:chgData name="旭升 姜" userId="eee34b3fdfebe250" providerId="LiveId" clId="{69188A34-9A14-4FCE-B8D0-A73673285A1E}" dt="2018-11-30T03:39:01.277" v="9" actId="20577"/>
      <pc:docMkLst>
        <pc:docMk/>
      </pc:docMkLst>
      <pc:sldChg chg="modNotesTx">
        <pc:chgData name="旭升 姜" userId="eee34b3fdfebe250" providerId="LiveId" clId="{69188A34-9A14-4FCE-B8D0-A73673285A1E}" dt="2018-11-30T03:39:01.277" v="9" actId="20577"/>
        <pc:sldMkLst>
          <pc:docMk/>
          <pc:sldMk cId="0" sldId="304"/>
        </pc:sldMkLst>
      </pc:sldChg>
    </pc:docChg>
  </pc:docChgLst>
  <pc:docChgLst>
    <pc:chgData name="姜 旭升" userId="eee34b3fdfebe250" providerId="LiveId" clId="{85919B7E-6B5B-4D36-94F7-3CAE5937FBBD}"/>
    <pc:docChg chg="modSld">
      <pc:chgData name="姜 旭升" userId="eee34b3fdfebe250" providerId="LiveId" clId="{85919B7E-6B5B-4D36-94F7-3CAE5937FBBD}" dt="2019-11-18T04:25:06.544" v="9" actId="20577"/>
      <pc:docMkLst>
        <pc:docMk/>
      </pc:docMkLst>
      <pc:sldChg chg="modNotesTx">
        <pc:chgData name="姜 旭升" userId="eee34b3fdfebe250" providerId="LiveId" clId="{85919B7E-6B5B-4D36-94F7-3CAE5937FBBD}" dt="2019-11-18T04:25:06.544" v="9" actId="20577"/>
        <pc:sldMkLst>
          <pc:docMk/>
          <pc:sldMk cId="0" sldId="395"/>
        </pc:sldMkLst>
      </pc:sldChg>
    </pc:docChg>
  </pc:docChgLst>
  <pc:docChgLst>
    <pc:chgData name="旭升 姜" userId="395b7a00-7679-4e7f-9b90-85433651b667" providerId="ADAL" clId="{BC27A55A-017A-44F2-9505-9465A30ABC84}"/>
    <pc:docChg chg="modSld">
      <pc:chgData name="旭升 姜" userId="395b7a00-7679-4e7f-9b90-85433651b667" providerId="ADAL" clId="{BC27A55A-017A-44F2-9505-9465A30ABC84}" dt="2019-12-02T04:26:07.103" v="35" actId="20577"/>
      <pc:docMkLst>
        <pc:docMk/>
      </pc:docMkLst>
      <pc:sldChg chg="modNotesTx">
        <pc:chgData name="旭升 姜" userId="395b7a00-7679-4e7f-9b90-85433651b667" providerId="ADAL" clId="{BC27A55A-017A-44F2-9505-9465A30ABC84}" dt="2019-11-25T04:26:09.620" v="9" actId="20577"/>
        <pc:sldMkLst>
          <pc:docMk/>
          <pc:sldMk cId="0" sldId="284"/>
        </pc:sldMkLst>
      </pc:sldChg>
      <pc:sldChg chg="modSp">
        <pc:chgData name="旭升 姜" userId="395b7a00-7679-4e7f-9b90-85433651b667" providerId="ADAL" clId="{BC27A55A-017A-44F2-9505-9465A30ABC84}" dt="2019-12-01T09:53:24.126" v="11" actId="20577"/>
        <pc:sldMkLst>
          <pc:docMk/>
          <pc:sldMk cId="0" sldId="323"/>
        </pc:sldMkLst>
        <pc:spChg chg="mod">
          <ac:chgData name="旭升 姜" userId="395b7a00-7679-4e7f-9b90-85433651b667" providerId="ADAL" clId="{BC27A55A-017A-44F2-9505-9465A30ABC84}" dt="2019-12-01T09:53:24.126" v="11" actId="20577"/>
          <ac:spMkLst>
            <pc:docMk/>
            <pc:sldMk cId="0" sldId="323"/>
            <ac:spMk id="16" creationId="{00000000-0000-0000-0000-000000000000}"/>
          </ac:spMkLst>
        </pc:spChg>
      </pc:sldChg>
      <pc:sldChg chg="modNotesTx">
        <pc:chgData name="旭升 姜" userId="395b7a00-7679-4e7f-9b90-85433651b667" providerId="ADAL" clId="{BC27A55A-017A-44F2-9505-9465A30ABC84}" dt="2019-12-02T04:26:07.103" v="35" actId="20577"/>
        <pc:sldMkLst>
          <pc:docMk/>
          <pc:sldMk cId="0" sldId="340"/>
        </pc:sldMkLst>
      </pc:sldChg>
    </pc:docChg>
  </pc:docChgLst>
  <pc:docChgLst>
    <pc:chgData name="姜 旭升" userId="eee34b3fdfebe250" providerId="LiveId" clId="{2B80F15B-238E-402D-8FA4-CC7CF2C9E816}"/>
    <pc:docChg chg="modSld">
      <pc:chgData name="姜 旭升" userId="eee34b3fdfebe250" providerId="LiveId" clId="{2B80F15B-238E-402D-8FA4-CC7CF2C9E816}" dt="2019-12-09T04:26:58.613" v="210" actId="20577"/>
      <pc:docMkLst>
        <pc:docMk/>
      </pc:docMkLst>
      <pc:sldChg chg="modNotesTx">
        <pc:chgData name="姜 旭升" userId="eee34b3fdfebe250" providerId="LiveId" clId="{2B80F15B-238E-402D-8FA4-CC7CF2C9E816}" dt="2019-12-08T15:19:22.178" v="140" actId="20577"/>
        <pc:sldMkLst>
          <pc:docMk/>
          <pc:sldMk cId="0" sldId="343"/>
        </pc:sldMkLst>
      </pc:sldChg>
      <pc:sldChg chg="modNotesTx">
        <pc:chgData name="姜 旭升" userId="eee34b3fdfebe250" providerId="LiveId" clId="{2B80F15B-238E-402D-8FA4-CC7CF2C9E816}" dt="2019-12-09T04:26:58.613" v="210" actId="20577"/>
        <pc:sldMkLst>
          <pc:docMk/>
          <pc:sldMk cId="0" sldId="380"/>
        </pc:sldMkLst>
      </pc:sldChg>
      <pc:sldChg chg="modSp">
        <pc:chgData name="姜 旭升" userId="eee34b3fdfebe250" providerId="LiveId" clId="{2B80F15B-238E-402D-8FA4-CC7CF2C9E816}" dt="2019-12-08T15:46:26.131" v="185"/>
        <pc:sldMkLst>
          <pc:docMk/>
          <pc:sldMk cId="0" sldId="392"/>
        </pc:sldMkLst>
        <pc:graphicFrameChg chg="mod modGraphic">
          <ac:chgData name="姜 旭升" userId="eee34b3fdfebe250" providerId="LiveId" clId="{2B80F15B-238E-402D-8FA4-CC7CF2C9E816}" dt="2019-12-08T15:46:26.131" v="185"/>
          <ac:graphicFrameMkLst>
            <pc:docMk/>
            <pc:sldMk cId="0" sldId="392"/>
            <ac:graphicFrameMk id="4" creationId="{00000000-0000-0000-0000-000000000000}"/>
          </ac:graphicFrameMkLst>
        </pc:graphicFrameChg>
      </pc:sldChg>
    </pc:docChg>
  </pc:docChgLst>
  <pc:docChgLst>
    <pc:chgData name="旭升 姜" userId="eee34b3fdfebe250" providerId="LiveId" clId="{D52DB21C-3EF4-4FF7-A3B5-136502E6F329}"/>
    <pc:docChg chg="modSld">
      <pc:chgData name="旭升 姜" userId="eee34b3fdfebe250" providerId="LiveId" clId="{D52DB21C-3EF4-4FF7-A3B5-136502E6F329}" dt="2018-12-05T13:09:39.957" v="294" actId="20577"/>
      <pc:docMkLst>
        <pc:docMk/>
      </pc:docMkLst>
      <pc:sldChg chg="modNotesTx">
        <pc:chgData name="旭升 姜" userId="eee34b3fdfebe250" providerId="LiveId" clId="{D52DB21C-3EF4-4FF7-A3B5-136502E6F329}" dt="2018-12-05T13:09:39.957" v="294" actId="20577"/>
        <pc:sldMkLst>
          <pc:docMk/>
          <pc:sldMk cId="0" sldId="341"/>
        </pc:sldMkLst>
      </pc:sldChg>
    </pc:docChg>
  </pc:docChgLst>
  <pc:docChgLst>
    <pc:chgData name="旭升 姜" userId="eee34b3fdfebe250" providerId="LiveId" clId="{EEA7C8B9-F508-471A-B056-4785B34E6DF4}"/>
    <pc:docChg chg="delSld modSld">
      <pc:chgData name="旭升 姜" userId="eee34b3fdfebe250" providerId="LiveId" clId="{EEA7C8B9-F508-471A-B056-4785B34E6DF4}" dt="2018-12-20T02:47:05.316" v="176"/>
      <pc:docMkLst>
        <pc:docMk/>
      </pc:docMkLst>
      <pc:sldChg chg="addSp delSp">
        <pc:chgData name="旭升 姜" userId="eee34b3fdfebe250" providerId="LiveId" clId="{EEA7C8B9-F508-471A-B056-4785B34E6DF4}" dt="2018-12-06T01:48:04.908" v="1"/>
        <pc:sldMkLst>
          <pc:docMk/>
          <pc:sldMk cId="0" sldId="341"/>
        </pc:sldMkLst>
        <pc:inkChg chg="add del">
          <ac:chgData name="旭升 姜" userId="eee34b3fdfebe250" providerId="LiveId" clId="{EEA7C8B9-F508-471A-B056-4785B34E6DF4}" dt="2018-12-06T01:48:04.908" v="1"/>
          <ac:inkMkLst>
            <pc:docMk/>
            <pc:sldMk cId="0" sldId="341"/>
            <ac:inkMk id="2" creationId="{09F30D38-8EE3-4E6B-B94C-8661C05F7BFB}"/>
          </ac:inkMkLst>
        </pc:inkChg>
      </pc:sldChg>
      <pc:sldChg chg="modNotesTx">
        <pc:chgData name="旭升 姜" userId="eee34b3fdfebe250" providerId="LiveId" clId="{EEA7C8B9-F508-471A-B056-4785B34E6DF4}" dt="2018-12-06T04:27:55.103" v="11" actId="20577"/>
        <pc:sldMkLst>
          <pc:docMk/>
          <pc:sldMk cId="0" sldId="343"/>
        </pc:sldMkLst>
      </pc:sldChg>
      <pc:sldChg chg="modNotesTx">
        <pc:chgData name="旭升 姜" userId="eee34b3fdfebe250" providerId="LiveId" clId="{EEA7C8B9-F508-471A-B056-4785B34E6DF4}" dt="2018-12-13T04:28:18.630" v="174" actId="20577"/>
        <pc:sldMkLst>
          <pc:docMk/>
          <pc:sldMk cId="0" sldId="381"/>
        </pc:sldMkLst>
      </pc:sldChg>
      <pc:sldChg chg="modTransition modNotesTx">
        <pc:chgData name="旭升 姜" userId="eee34b3fdfebe250" providerId="LiveId" clId="{EEA7C8B9-F508-471A-B056-4785B34E6DF4}" dt="2018-12-20T02:46:45.596" v="175"/>
        <pc:sldMkLst>
          <pc:docMk/>
          <pc:sldMk cId="0" sldId="392"/>
        </pc:sldMkLst>
      </pc:sldChg>
      <pc:sldChg chg="modTransition">
        <pc:chgData name="旭升 姜" userId="eee34b3fdfebe250" providerId="LiveId" clId="{EEA7C8B9-F508-471A-B056-4785B34E6DF4}" dt="2018-12-20T02:47:05.316" v="176"/>
        <pc:sldMkLst>
          <pc:docMk/>
          <pc:sldMk cId="0" sldId="39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4" Type="http://schemas.openxmlformats.org/officeDocument/2006/relationships/image" Target="../media/image5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5.wmf"/><Relationship Id="rId4" Type="http://schemas.openxmlformats.org/officeDocument/2006/relationships/image" Target="../media/image10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10" Type="http://schemas.openxmlformats.org/officeDocument/2006/relationships/image" Target="../media/image117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3.wmf"/><Relationship Id="rId1" Type="http://schemas.openxmlformats.org/officeDocument/2006/relationships/image" Target="../media/image124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png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image" Target="../media/image15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EC3BE-25B5-4281-BBD0-277A07442258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62FB2-E4CC-40B3-AED0-EA6147BF77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2015-11-20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EC5EE-73B9-4AD5-9ACF-950D80E69D8D}" type="slidenum">
              <a:rPr lang="en-US" altLang="zh-CN" smtClean="0">
                <a:solidFill>
                  <a:prstClr val="black"/>
                </a:solidFill>
              </a:rPr>
              <a:t>109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2019-12-9:11-7,8,10,16,20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2018-12-13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Y=Q2,</a:t>
            </a:r>
            <a:r>
              <a:rPr lang="zh-CN" altLang="en-US" dirty="0"/>
              <a:t>先决定Ｑ２，然后根据左移法则得出</a:t>
            </a:r>
            <a:r>
              <a:rPr lang="en-US" altLang="zh-CN" dirty="0"/>
              <a:t>Q1,Q0,D0,</a:t>
            </a:r>
            <a:r>
              <a:rPr lang="zh-CN" altLang="en-US" dirty="0"/>
              <a:t>最后求得</a:t>
            </a:r>
            <a:r>
              <a:rPr lang="en-US" altLang="zh-CN" dirty="0"/>
              <a:t>D0</a:t>
            </a:r>
            <a:r>
              <a:rPr lang="zh-CN" altLang="en-US" dirty="0"/>
              <a:t>和</a:t>
            </a:r>
            <a:r>
              <a:rPr lang="en-US" altLang="zh-CN" dirty="0"/>
              <a:t>Q0,Q1,Q2</a:t>
            </a:r>
            <a:r>
              <a:rPr lang="zh-CN" altLang="en-US" dirty="0"/>
              <a:t>之间的关系。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2015-10-30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2016-11-3,5-5,5-7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2018-11-29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2012-11-6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2019-11-25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2016-11-8,5-8,5-9,5-10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2018-11-30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2015-11-13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2012-11-13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2019-11-18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9966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2016-11-15,5-18,19,21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2019-12-2,10-7,9,12,11-1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可以先从一个触发器出发说明二分频原理。当多个触发器串联时，如果下降沿触发，则低位</a:t>
            </a:r>
            <a:r>
              <a:rPr lang="en-US" altLang="zh-CN" dirty="0"/>
              <a:t>1-&gt;0</a:t>
            </a:r>
            <a:r>
              <a:rPr lang="zh-CN" altLang="en-US" dirty="0"/>
              <a:t>时产生进位，故而为加法计数器。如果上升沿触发，则低位在</a:t>
            </a:r>
            <a:r>
              <a:rPr lang="en-US" altLang="zh-CN" dirty="0"/>
              <a:t>0-&gt;1</a:t>
            </a:r>
            <a:r>
              <a:rPr lang="zh-CN" altLang="en-US"/>
              <a:t>时向高位产生借位，故为减法计数器。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加法：前级</a:t>
            </a:r>
            <a:r>
              <a:rPr lang="en-US" altLang="zh-CN" dirty="0"/>
              <a:t>1</a:t>
            </a:r>
            <a:r>
              <a:rPr lang="zh-CN" altLang="en-US" dirty="0"/>
              <a:t>变</a:t>
            </a:r>
            <a:r>
              <a:rPr lang="en-US" altLang="zh-CN" dirty="0"/>
              <a:t>0</a:t>
            </a:r>
            <a:r>
              <a:rPr lang="zh-CN" altLang="en-US" dirty="0"/>
              <a:t>时产生进位使后级翻转，故而使用下降沿触发；加法进位：前一位由</a:t>
            </a:r>
            <a:r>
              <a:rPr lang="en-US" altLang="zh-CN" dirty="0"/>
              <a:t>1</a:t>
            </a:r>
            <a:r>
              <a:rPr lang="zh-CN" altLang="en-US" dirty="0"/>
              <a:t>变</a:t>
            </a:r>
            <a:r>
              <a:rPr lang="en-US" altLang="zh-CN" dirty="0"/>
              <a:t>0</a:t>
            </a:r>
            <a:r>
              <a:rPr lang="zh-CN" altLang="en-US" dirty="0"/>
              <a:t>时进位，下跳；减法借位：前一位由</a:t>
            </a:r>
            <a:r>
              <a:rPr lang="en-US" altLang="zh-CN" dirty="0"/>
              <a:t>0</a:t>
            </a:r>
            <a:r>
              <a:rPr lang="zh-CN" altLang="en-US" dirty="0"/>
              <a:t>变</a:t>
            </a:r>
            <a:r>
              <a:rPr lang="en-US" altLang="zh-CN" dirty="0"/>
              <a:t>1</a:t>
            </a:r>
            <a:r>
              <a:rPr lang="zh-CN" altLang="en-US" dirty="0"/>
              <a:t>时产生借位，上跳</a:t>
            </a:r>
          </a:p>
          <a:p>
            <a:r>
              <a:rPr lang="zh-CN" altLang="en-US" dirty="0"/>
              <a:t>减法：前级</a:t>
            </a:r>
            <a:r>
              <a:rPr lang="en-US" altLang="zh-CN" dirty="0"/>
              <a:t>0</a:t>
            </a:r>
            <a:r>
              <a:rPr lang="zh-CN" altLang="en-US" dirty="0"/>
              <a:t>变</a:t>
            </a:r>
            <a:r>
              <a:rPr lang="en-US" altLang="zh-CN" dirty="0"/>
              <a:t>1</a:t>
            </a:r>
            <a:r>
              <a:rPr lang="zh-CN" altLang="en-US" dirty="0"/>
              <a:t>时产生借位使后级翻转，故而使用上升沿触发。</a:t>
            </a:r>
            <a:endParaRPr lang="en-US" altLang="zh-CN" dirty="0"/>
          </a:p>
          <a:p>
            <a:r>
              <a:rPr lang="en-US" altLang="zh-CN" dirty="0"/>
              <a:t>2018-12-6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2012-11-16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2016-11-22,no homework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2016-11-1,3-32,3-18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19506-F0E4-4840-A300-0F1EED05E6FA}" type="slidenum">
              <a:rPr lang="en-US" altLang="zh-CN" smtClean="0"/>
              <a:t>102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62FB2-E4CC-40B3-AED0-EA6147BF7783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/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B960DA84-EBE8-417A-9F27-6156E2E58576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40486A51-8335-44EB-8623-DD3F8635A95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 panose="05040102010807070707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 panose="020B0604030504040204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 panose="05020102010507070707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31.emf"/><Relationship Id="rId4" Type="http://schemas.openxmlformats.org/officeDocument/2006/relationships/oleObject" Target="../embeddings/oleObject127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33.png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128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30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oleObject" Target="../embeddings/oleObject131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47.emf"/><Relationship Id="rId4" Type="http://schemas.openxmlformats.org/officeDocument/2006/relationships/oleObject" Target="../embeddings/oleObject13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49.emf"/><Relationship Id="rId4" Type="http://schemas.openxmlformats.org/officeDocument/2006/relationships/oleObject" Target="../embeddings/oleObject134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45.png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135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53.wmf"/><Relationship Id="rId4" Type="http://schemas.openxmlformats.org/officeDocument/2006/relationships/oleObject" Target="../embeddings/oleObject136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138.bin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39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41.bin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14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8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e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8.em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50.e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5" Type="http://schemas.openxmlformats.org/officeDocument/2006/relationships/image" Target="../media/image51.e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8.emf"/><Relationship Id="rId14" Type="http://schemas.openxmlformats.org/officeDocument/2006/relationships/oleObject" Target="../embeddings/oleObject4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60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50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&#20363;5-1&#29366;&#24577;&#36716;&#31227;&#34920;.xlsx" TargetMode="External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5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0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hyperlink" Target="&#20363;5-2&#29366;&#24577;&#36716;&#31227;&#34920;.xlsx" TargetMode="Externa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5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2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72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3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7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75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76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77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5.wmf"/><Relationship Id="rId18" Type="http://schemas.openxmlformats.org/officeDocument/2006/relationships/oleObject" Target="../embeddings/oleObject85.bin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88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8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8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87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8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93.emf"/><Relationship Id="rId4" Type="http://schemas.openxmlformats.org/officeDocument/2006/relationships/oleObject" Target="../embeddings/oleObject89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0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notesSlide" Target="../notesSlides/notesSlide80.xml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97.png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1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00.wmf"/><Relationship Id="rId5" Type="http://schemas.openxmlformats.org/officeDocument/2006/relationships/image" Target="../media/image95.w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9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9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9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101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10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103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12.emf"/><Relationship Id="rId18" Type="http://schemas.openxmlformats.org/officeDocument/2006/relationships/oleObject" Target="../embeddings/oleObject111.bin"/><Relationship Id="rId3" Type="http://schemas.openxmlformats.org/officeDocument/2006/relationships/notesSlide" Target="../notesSlides/notesSlide87.xml"/><Relationship Id="rId21" Type="http://schemas.openxmlformats.org/officeDocument/2006/relationships/image" Target="../media/image116.emf"/><Relationship Id="rId7" Type="http://schemas.openxmlformats.org/officeDocument/2006/relationships/image" Target="../media/image109.emf"/><Relationship Id="rId12" Type="http://schemas.openxmlformats.org/officeDocument/2006/relationships/oleObject" Target="../embeddings/oleObject108.bin"/><Relationship Id="rId1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0.bin"/><Relationship Id="rId20" Type="http://schemas.openxmlformats.org/officeDocument/2006/relationships/oleObject" Target="../embeddings/oleObject112.bin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11.emf"/><Relationship Id="rId5" Type="http://schemas.openxmlformats.org/officeDocument/2006/relationships/image" Target="../media/image108.emf"/><Relationship Id="rId15" Type="http://schemas.openxmlformats.org/officeDocument/2006/relationships/image" Target="../media/image113.emf"/><Relationship Id="rId23" Type="http://schemas.openxmlformats.org/officeDocument/2006/relationships/image" Target="../media/image117.emf"/><Relationship Id="rId10" Type="http://schemas.openxmlformats.org/officeDocument/2006/relationships/oleObject" Target="../embeddings/oleObject107.bin"/><Relationship Id="rId19" Type="http://schemas.openxmlformats.org/officeDocument/2006/relationships/image" Target="../media/image115.e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10.emf"/><Relationship Id="rId14" Type="http://schemas.openxmlformats.org/officeDocument/2006/relationships/oleObject" Target="../embeddings/oleObject109.bin"/><Relationship Id="rId22" Type="http://schemas.openxmlformats.org/officeDocument/2006/relationships/oleObject" Target="../embeddings/oleObject113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2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11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118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119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image" Target="../media/image127.wmf"/><Relationship Id="rId3" Type="http://schemas.openxmlformats.org/officeDocument/2006/relationships/notesSlide" Target="../notesSlides/notesSlide93.xml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126.wmf"/><Relationship Id="rId5" Type="http://schemas.openxmlformats.org/officeDocument/2006/relationships/image" Target="../media/image124.wmf"/><Relationship Id="rId10" Type="http://schemas.openxmlformats.org/officeDocument/2006/relationships/oleObject" Target="../embeddings/oleObject124.bin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2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第十章、第十一章 </a:t>
            </a:r>
            <a:br>
              <a:rPr lang="en-US" altLang="zh-CN" dirty="0"/>
            </a:br>
            <a:r>
              <a:rPr lang="zh-CN" altLang="en-US" dirty="0"/>
              <a:t>触发器和时序逻辑电路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9592" y="4005064"/>
            <a:ext cx="7772400" cy="1199704"/>
          </a:xfrm>
        </p:spPr>
        <p:txBody>
          <a:bodyPr/>
          <a:lstStyle/>
          <a:p>
            <a:r>
              <a:rPr lang="zh-CN" altLang="en-US" dirty="0"/>
              <a:t>浙江理工大学信息学院 姜旭升</a:t>
            </a:r>
            <a:endParaRPr lang="en-US" altLang="zh-CN" dirty="0"/>
          </a:p>
          <a:p>
            <a:r>
              <a:rPr lang="en-US" altLang="zh-CN" dirty="0"/>
              <a:t>2017-11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触发器的状态方程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39552" y="1844823"/>
          <a:ext cx="1944216" cy="25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4" imgW="1574800" imgH="2044700" progId="Visio.Drawing.11">
                  <p:embed/>
                </p:oleObj>
              </mc:Choice>
              <mc:Fallback>
                <p:oleObj name="Visio" r:id="rId4" imgW="1574800" imgH="20447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44823"/>
                        <a:ext cx="1944216" cy="2529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477234" y="18448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真值表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555776" y="2214156"/>
          <a:ext cx="2736304" cy="3096342"/>
        </p:xfrm>
        <a:graphic>
          <a:graphicData uri="http://schemas.openxmlformats.org/drawingml/2006/table">
            <a:tbl>
              <a:tblPr firstRow="1" firstCol="1" bandRow="1"/>
              <a:tblGrid>
                <a:gridCol w="72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S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R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Q</a:t>
                      </a:r>
                      <a:r>
                        <a:rPr lang="en-US" sz="2000" kern="100" baseline="-250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N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Q</a:t>
                      </a:r>
                      <a:r>
                        <a:rPr lang="en-US" sz="2000" kern="100" baseline="-250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N+1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x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0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x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580112" y="2181410"/>
          <a:ext cx="3433861" cy="14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6" imgW="2425700" imgH="1041400" progId="Visio.Drawing.11">
                  <p:embed/>
                </p:oleObj>
              </mc:Choice>
              <mc:Fallback>
                <p:oleObj name="Visio" r:id="rId6" imgW="2425700" imgH="1041400" progId="Visio.Drawing.11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181410"/>
                        <a:ext cx="3433861" cy="1463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724128" y="18448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卡诺图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689931" y="4077072"/>
            <a:ext cx="3058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写出逻辑表达式：</a:t>
            </a:r>
          </a:p>
          <a:p>
            <a:r>
              <a:rPr lang="en-US" altLang="zh-CN" sz="2000" dirty="0"/>
              <a:t>Q</a:t>
            </a:r>
            <a:r>
              <a:rPr lang="en-US" altLang="zh-CN" sz="2000" baseline="-25000" dirty="0"/>
              <a:t>N+1</a:t>
            </a:r>
            <a:r>
              <a:rPr lang="en-US" altLang="zh-CN" sz="2000" dirty="0"/>
              <a:t>=S+R’Q</a:t>
            </a:r>
            <a:r>
              <a:rPr lang="en-US" altLang="zh-CN" sz="2000" baseline="-25000" dirty="0"/>
              <a:t>N</a:t>
            </a:r>
            <a:endParaRPr lang="zh-CN" altLang="zh-CN" sz="2000" dirty="0"/>
          </a:p>
          <a:p>
            <a:r>
              <a:rPr lang="en-US" altLang="zh-CN" sz="2000" dirty="0"/>
              <a:t>RS=0</a:t>
            </a:r>
            <a:r>
              <a:rPr lang="zh-CN" altLang="zh-CN" sz="2000" dirty="0"/>
              <a:t>；约束条件。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74LS290</a:t>
            </a:r>
            <a:r>
              <a:rPr lang="zh-CN" altLang="en-US" dirty="0"/>
              <a:t>功能表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9388" y="1700213"/>
          <a:ext cx="8642350" cy="387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Visio" r:id="rId4" imgW="5994400" imgH="2667000" progId="Visio.Drawing.11">
                  <p:embed/>
                </p:oleObj>
              </mc:Choice>
              <mc:Fallback>
                <p:oleObj name="Visio" r:id="rId4" imgW="5994400" imgH="26670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730" r="5685" b="7626"/>
                      <a:stretch>
                        <a:fillRect/>
                      </a:stretch>
                    </p:blipFill>
                    <p:spPr bwMode="auto">
                      <a:xfrm>
                        <a:off x="179388" y="1700213"/>
                        <a:ext cx="8642350" cy="3871912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7013" y="1744663"/>
          <a:ext cx="3839689" cy="290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公式" r:id="rId4" imgW="31394400" imgH="23774400" progId="Equation.3">
                  <p:embed/>
                </p:oleObj>
              </mc:Choice>
              <mc:Fallback>
                <p:oleObj name="公式" r:id="rId4" imgW="31394400" imgH="237744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1744663"/>
                        <a:ext cx="3839689" cy="2908473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同步十进制计数器</a:t>
            </a:r>
          </a:p>
        </p:txBody>
      </p:sp>
      <p:pic>
        <p:nvPicPr>
          <p:cNvPr id="4" name="Picture 13" descr="6-3-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188913"/>
            <a:ext cx="3706812" cy="6408737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5724128" y="836712"/>
            <a:ext cx="1296591" cy="518457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10800000">
            <a:off x="3923928" y="3140968"/>
            <a:ext cx="792088" cy="432048"/>
          </a:xfrm>
          <a:prstGeom prst="rightArrow">
            <a:avLst/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11760" y="2288581"/>
            <a:ext cx="2910484" cy="501639"/>
            <a:chOff x="2411760" y="2288581"/>
            <a:chExt cx="2910484" cy="501639"/>
          </a:xfrm>
        </p:grpSpPr>
        <p:sp>
          <p:nvSpPr>
            <p:cNvPr id="8" name="TextBox 7"/>
            <p:cNvSpPr txBox="1"/>
            <p:nvPr/>
          </p:nvSpPr>
          <p:spPr>
            <a:xfrm>
              <a:off x="2915816" y="2288581"/>
              <a:ext cx="240642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在</a:t>
              </a:r>
              <a:r>
                <a:rPr lang="en-US" altLang="zh-CN" dirty="0">
                  <a:solidFill>
                    <a:srgbClr val="FF0000"/>
                  </a:solidFill>
                </a:rPr>
                <a:t>Q</a:t>
              </a:r>
              <a:r>
                <a:rPr lang="en-US" altLang="zh-CN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dirty="0">
                  <a:solidFill>
                    <a:srgbClr val="FF0000"/>
                  </a:solidFill>
                </a:rPr>
                <a:t>=1</a:t>
              </a:r>
              <a:r>
                <a:rPr lang="zh-CN" altLang="en-US" dirty="0">
                  <a:solidFill>
                    <a:srgbClr val="FF0000"/>
                  </a:solidFill>
                </a:rPr>
                <a:t>时禁止反转。</a:t>
              </a:r>
            </a:p>
          </p:txBody>
        </p:sp>
        <p:sp>
          <p:nvSpPr>
            <p:cNvPr id="10" name="右箭头 9"/>
            <p:cNvSpPr/>
            <p:nvPr/>
          </p:nvSpPr>
          <p:spPr>
            <a:xfrm rot="9121027">
              <a:off x="2411760" y="2492896"/>
              <a:ext cx="360040" cy="297324"/>
            </a:xfrm>
            <a:prstGeom prst="rightArrow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3131840" y="4005064"/>
            <a:ext cx="1080120" cy="648072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494116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1xx1</a:t>
            </a:r>
            <a:r>
              <a:rPr lang="zh-CN" altLang="en-US" dirty="0">
                <a:solidFill>
                  <a:srgbClr val="FF0000"/>
                </a:solidFill>
              </a:rPr>
              <a:t>时反转。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6" name="Text Box 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50825" y="692150"/>
            <a:ext cx="8229600" cy="504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0" dirty="0">
                <a:solidFill>
                  <a:schemeClr val="tx1"/>
                </a:solidFill>
                <a:effectLst/>
                <a:latin typeface="黑体" panose="02010609060101010101" pitchFamily="2" charset="-122"/>
                <a:ea typeface="黑体" panose="02010609060101010101" pitchFamily="2" charset="-122"/>
              </a:rPr>
              <a:t>状态方程和转换图</a:t>
            </a:r>
          </a:p>
        </p:txBody>
      </p:sp>
      <p:pic>
        <p:nvPicPr>
          <p:cNvPr id="3000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12875"/>
            <a:ext cx="7272337" cy="5002213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40" name="AutoShape 8"/>
          <p:cNvSpPr>
            <a:spLocks noChangeArrowheads="1"/>
          </p:cNvSpPr>
          <p:nvPr/>
        </p:nvSpPr>
        <p:spPr bwMode="auto">
          <a:xfrm>
            <a:off x="2555875" y="3284538"/>
            <a:ext cx="2376488" cy="1081087"/>
          </a:xfrm>
          <a:prstGeom prst="curvedDownArrow">
            <a:avLst>
              <a:gd name="adj1" fmla="val 43965"/>
              <a:gd name="adj2" fmla="val 87930"/>
              <a:gd name="adj3" fmla="val 33333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00041" name="Text Box 9"/>
          <p:cNvSpPr txBox="1">
            <a:spLocks noChangeArrowheads="1"/>
          </p:cNvSpPr>
          <p:nvPr/>
        </p:nvSpPr>
        <p:spPr bwMode="auto">
          <a:xfrm>
            <a:off x="2771775" y="4221163"/>
            <a:ext cx="1871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有效循环</a:t>
            </a:r>
          </a:p>
        </p:txBody>
      </p:sp>
      <p:sp>
        <p:nvSpPr>
          <p:cNvPr id="300043" name="Text Box 11"/>
          <p:cNvSpPr txBox="1">
            <a:spLocks noChangeArrowheads="1"/>
          </p:cNvSpPr>
          <p:nvPr/>
        </p:nvSpPr>
        <p:spPr bwMode="auto">
          <a:xfrm>
            <a:off x="6084888" y="5229225"/>
            <a:ext cx="215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</a:rPr>
              <a:t>计数器能自启动</a:t>
            </a:r>
          </a:p>
        </p:txBody>
      </p:sp>
      <p:graphicFrame>
        <p:nvGraphicFramePr>
          <p:cNvPr id="300037" name="Object 5"/>
          <p:cNvGraphicFramePr>
            <a:graphicFrameLocks noChangeAspect="1"/>
          </p:cNvGraphicFramePr>
          <p:nvPr/>
        </p:nvGraphicFramePr>
        <p:xfrm>
          <a:off x="18303" y="1371600"/>
          <a:ext cx="883602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公式" r:id="rId5" imgW="73761600" imgH="24993600" progId="Equation.3">
                  <p:embed/>
                </p:oleObj>
              </mc:Choice>
              <mc:Fallback>
                <p:oleObj name="公式" r:id="rId5" imgW="73761600" imgH="24993600" progId="Equation.3">
                  <p:embed/>
                  <p:pic>
                    <p:nvPicPr>
                      <p:cNvPr id="30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" y="1371600"/>
                        <a:ext cx="8836025" cy="2994025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0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6" grpId="0" animBg="1" autoUpdateAnimBg="0"/>
      <p:bldP spid="300040" grpId="0" animBg="1"/>
      <p:bldP spid="300041" grpId="0"/>
      <p:bldP spid="30004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/>
          <a:lstStyle/>
          <a:p>
            <a:r>
              <a:rPr kumimoji="1" lang="zh-CN" altLang="en-US" dirty="0"/>
              <a:t>若已有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进制计数器（如</a:t>
            </a:r>
            <a:r>
              <a:rPr kumimoji="1" lang="en-US" altLang="zh-CN" dirty="0"/>
              <a:t>74LS161)</a:t>
            </a:r>
            <a:r>
              <a:rPr kumimoji="1" lang="zh-CN" altLang="en-US" dirty="0"/>
              <a:t>，现在要实现</a:t>
            </a:r>
            <a:r>
              <a:rPr kumimoji="1" lang="en-US" altLang="zh-CN" dirty="0"/>
              <a:t>M</a:t>
            </a:r>
            <a:r>
              <a:rPr kumimoji="1" lang="zh-CN" altLang="en-US" dirty="0"/>
              <a:t>进制计数器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任意进制计数器构成方法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900113" y="3141663"/>
            <a:ext cx="1798637" cy="14398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36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</a:t>
            </a:r>
            <a:r>
              <a:rPr lang="zh-CN" altLang="en-US" sz="36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进制</a:t>
            </a: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2987675" y="3790950"/>
            <a:ext cx="1797050" cy="358775"/>
          </a:xfrm>
          <a:prstGeom prst="rightArrow">
            <a:avLst>
              <a:gd name="adj1" fmla="val 50000"/>
              <a:gd name="adj2" fmla="val 12522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148263" y="3141663"/>
            <a:ext cx="2016125" cy="143986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sz="36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zh-CN" altLang="en-US" sz="36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进制</a:t>
            </a:r>
          </a:p>
        </p:txBody>
      </p:sp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3263900" y="2574925"/>
          <a:ext cx="124777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8" name="公式" r:id="rId4" imgW="482600" imgH="393700" progId="Equation.3">
                  <p:embed/>
                </p:oleObj>
              </mc:Choice>
              <mc:Fallback>
                <p:oleObj name="公式" r:id="rId4" imgW="482600" imgH="393700" progId="Equation.3">
                  <p:embed/>
                  <p:pic>
                    <p:nvPicPr>
                      <p:cNvPr id="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574925"/>
                        <a:ext cx="1247775" cy="1020763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371608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进制计数器的顺序计数过程中，若设法使之跳过（</a:t>
            </a:r>
            <a:r>
              <a:rPr lang="en-US" altLang="zh-CN" dirty="0"/>
              <a:t>N</a:t>
            </a:r>
            <a:r>
              <a:rPr lang="zh-CN" altLang="en-US" dirty="0"/>
              <a:t>－</a:t>
            </a:r>
            <a:r>
              <a:rPr lang="en-US" altLang="zh-CN" dirty="0"/>
              <a:t>M</a:t>
            </a:r>
            <a:r>
              <a:rPr lang="zh-CN" altLang="en-US" dirty="0"/>
              <a:t>）个状态，就可以得到</a:t>
            </a:r>
            <a:r>
              <a:rPr lang="en-US" altLang="zh-CN" dirty="0"/>
              <a:t>M</a:t>
            </a:r>
            <a:r>
              <a:rPr lang="zh-CN" altLang="en-US" dirty="0"/>
              <a:t>进制计数器了，其方法有置零法（复位法）和置数法（置位法）。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M&lt;N</a:t>
            </a:r>
            <a:endParaRPr lang="zh-CN" alt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2"/>
          <a:stretch>
            <a:fillRect/>
          </a:stretch>
        </p:blipFill>
        <p:spPr bwMode="auto">
          <a:xfrm>
            <a:off x="735949" y="2924944"/>
            <a:ext cx="8228539" cy="3232845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875664"/>
          </a:xfrm>
        </p:spPr>
        <p:txBody>
          <a:bodyPr/>
          <a:lstStyle/>
          <a:p>
            <a:r>
              <a:rPr lang="zh-CN" altLang="en-US" dirty="0"/>
              <a:t>置零法适用于置零（有异步和同步）输入端的计数器，如异步置零的有</a:t>
            </a:r>
            <a:r>
              <a:rPr lang="en-US" altLang="zh-CN" dirty="0"/>
              <a:t>74LS160</a:t>
            </a:r>
            <a:r>
              <a:rPr lang="zh-CN" altLang="en-US" dirty="0"/>
              <a:t>、</a:t>
            </a:r>
            <a:r>
              <a:rPr lang="en-US" altLang="zh-CN" dirty="0"/>
              <a:t>161</a:t>
            </a:r>
            <a:r>
              <a:rPr lang="zh-CN" altLang="en-US" dirty="0"/>
              <a:t>、</a:t>
            </a:r>
            <a:r>
              <a:rPr lang="en-US" altLang="zh-CN" dirty="0"/>
              <a:t>191</a:t>
            </a:r>
            <a:r>
              <a:rPr lang="zh-CN" altLang="en-US" dirty="0"/>
              <a:t>、</a:t>
            </a:r>
            <a:r>
              <a:rPr lang="en-US" altLang="zh-CN" dirty="0"/>
              <a:t>190</a:t>
            </a:r>
            <a:r>
              <a:rPr lang="zh-CN" altLang="en-US" dirty="0"/>
              <a:t>、</a:t>
            </a:r>
            <a:r>
              <a:rPr lang="en-US" altLang="zh-CN" dirty="0"/>
              <a:t>290,</a:t>
            </a:r>
            <a:r>
              <a:rPr lang="zh-CN" altLang="en-US" dirty="0"/>
              <a:t>同步置零的有</a:t>
            </a:r>
            <a:r>
              <a:rPr lang="en-US" altLang="zh-CN" dirty="0"/>
              <a:t>74LS163</a:t>
            </a:r>
            <a:r>
              <a:rPr lang="zh-CN" altLang="en-US" dirty="0"/>
              <a:t>、</a:t>
            </a:r>
            <a:r>
              <a:rPr lang="en-US" altLang="zh-CN" dirty="0"/>
              <a:t>162</a:t>
            </a:r>
            <a:r>
              <a:rPr lang="zh-CN" altLang="en-US" dirty="0"/>
              <a:t>，其工作原理示意图如图所示。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</a:t>
            </a:r>
            <a:r>
              <a:rPr lang="en-US" altLang="zh-CN" dirty="0"/>
              <a:t>0</a:t>
            </a:r>
            <a:r>
              <a:rPr lang="zh-CN" altLang="en-US" dirty="0"/>
              <a:t>法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06" b="17944"/>
          <a:stretch>
            <a:fillRect/>
          </a:stretch>
        </p:blipFill>
        <p:spPr bwMode="auto">
          <a:xfrm>
            <a:off x="4644008" y="2996952"/>
            <a:ext cx="3620716" cy="3541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5364088" y="4869160"/>
            <a:ext cx="793056" cy="1152128"/>
          </a:xfrm>
          <a:prstGeom prst="wedgeRoundRectCallout">
            <a:avLst>
              <a:gd name="adj1" fmla="val 114670"/>
              <a:gd name="adj2" fmla="val 46159"/>
              <a:gd name="adj3" fmla="val 16667"/>
            </a:avLst>
          </a:prstGeom>
          <a:solidFill>
            <a:srgbClr val="FFFF99"/>
          </a:solidFill>
          <a:ln w="12700" cap="sq">
            <a:solidFill>
              <a:srgbClr val="00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>
                <a:solidFill>
                  <a:srgbClr val="FF3300"/>
                </a:solidFill>
              </a:rPr>
              <a:t>暂态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27592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5-4 </a:t>
            </a:r>
            <a:r>
              <a:rPr lang="zh-CN" altLang="en-US" dirty="0"/>
              <a:t>利用异步置零法将十进制的</a:t>
            </a:r>
            <a:r>
              <a:rPr lang="en-US" altLang="zh-CN" dirty="0"/>
              <a:t>74160</a:t>
            </a:r>
            <a:r>
              <a:rPr lang="zh-CN" altLang="en-US" dirty="0"/>
              <a:t>接成六进制计数器。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采用“异步置</a:t>
            </a:r>
            <a:r>
              <a:rPr lang="en-US" altLang="zh-CN" dirty="0"/>
              <a:t>0</a:t>
            </a:r>
            <a:r>
              <a:rPr lang="zh-CN" altLang="en-US" dirty="0"/>
              <a:t>”实现同步</a:t>
            </a:r>
            <a:r>
              <a:rPr lang="en-US" altLang="zh-CN" dirty="0"/>
              <a:t>10</a:t>
            </a:r>
            <a:r>
              <a:rPr lang="zh-CN" altLang="en-US" dirty="0"/>
              <a:t>进制计数</a:t>
            </a:r>
          </a:p>
        </p:txBody>
      </p:sp>
      <p:grpSp>
        <p:nvGrpSpPr>
          <p:cNvPr id="5" name="Group 11"/>
          <p:cNvGrpSpPr/>
          <p:nvPr/>
        </p:nvGrpSpPr>
        <p:grpSpPr bwMode="auto">
          <a:xfrm>
            <a:off x="4211960" y="2485720"/>
            <a:ext cx="4392290" cy="3621962"/>
            <a:chOff x="2063" y="1149"/>
            <a:chExt cx="3039" cy="265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2063" y="1149"/>
            <a:ext cx="3039" cy="2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2" name="Photo Editor 照片" r:id="rId4" imgW="13458825" imgH="9763125" progId="MSPhotoEd.3">
                    <p:embed/>
                  </p:oleObj>
                </mc:Choice>
                <mc:Fallback>
                  <p:oleObj name="Photo Editor 照片" r:id="rId4" imgW="13458825" imgH="9763125" progId="MSPhotoEd.3">
                    <p:embed/>
                    <p:pic>
                      <p:nvPicPr>
                        <p:cNvPr id="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3" y="1149"/>
                          <a:ext cx="3039" cy="2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926" y="3475"/>
              <a:ext cx="14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Arial" panose="020B0604020202020204" pitchFamily="34" charset="0"/>
                </a:rPr>
                <a:t>异步置零法</a:t>
              </a:r>
            </a:p>
          </p:txBody>
        </p:sp>
      </p:grpSp>
      <p:sp>
        <p:nvSpPr>
          <p:cNvPr id="8" name="右箭头 7"/>
          <p:cNvSpPr/>
          <p:nvPr/>
        </p:nvSpPr>
        <p:spPr>
          <a:xfrm rot="12386109">
            <a:off x="4913667" y="3719682"/>
            <a:ext cx="3066341" cy="504056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4" descr="6-3-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9220"/>
          <a:stretch>
            <a:fillRect/>
          </a:stretch>
        </p:blipFill>
        <p:spPr bwMode="auto">
          <a:xfrm>
            <a:off x="251520" y="2708057"/>
            <a:ext cx="3657996" cy="2939926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任意多边形 9"/>
          <p:cNvSpPr/>
          <p:nvPr/>
        </p:nvSpPr>
        <p:spPr>
          <a:xfrm>
            <a:off x="3443111" y="5531556"/>
            <a:ext cx="3567289" cy="824794"/>
          </a:xfrm>
          <a:custGeom>
            <a:avLst/>
            <a:gdLst>
              <a:gd name="connsiteX0" fmla="*/ 3567289 w 3567289"/>
              <a:gd name="connsiteY0" fmla="*/ 11288 h 824794"/>
              <a:gd name="connsiteX1" fmla="*/ 2754489 w 3567289"/>
              <a:gd name="connsiteY1" fmla="*/ 733777 h 824794"/>
              <a:gd name="connsiteX2" fmla="*/ 553156 w 3567289"/>
              <a:gd name="connsiteY2" fmla="*/ 733777 h 824794"/>
              <a:gd name="connsiteX3" fmla="*/ 0 w 3567289"/>
              <a:gd name="connsiteY3" fmla="*/ 0 h 8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7289" h="824794">
                <a:moveTo>
                  <a:pt x="3567289" y="11288"/>
                </a:moveTo>
                <a:cubicBezTo>
                  <a:pt x="3412067" y="312325"/>
                  <a:pt x="3256845" y="613362"/>
                  <a:pt x="2754489" y="733777"/>
                </a:cubicBezTo>
                <a:cubicBezTo>
                  <a:pt x="2252133" y="854192"/>
                  <a:pt x="1012237" y="856073"/>
                  <a:pt x="553156" y="733777"/>
                </a:cubicBezTo>
                <a:cubicBezTo>
                  <a:pt x="94075" y="611481"/>
                  <a:pt x="47037" y="305740"/>
                  <a:pt x="0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771800" y="4509120"/>
            <a:ext cx="1137716" cy="864096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2280" y="566125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置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/>
        </p:nvSpPr>
        <p:spPr>
          <a:xfrm>
            <a:off x="5043736" y="1340768"/>
            <a:ext cx="422988" cy="4420165"/>
          </a:xfrm>
          <a:prstGeom prst="rect">
            <a:avLst/>
          </a:prstGeom>
          <a:solidFill>
            <a:srgbClr val="00B0F0">
              <a:alpha val="30196"/>
            </a:srgbClr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5528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</a:t>
            </a:r>
            <a:endParaRPr lang="zh-CN" altLang="en-US" dirty="0"/>
          </a:p>
        </p:txBody>
      </p:sp>
      <p:grpSp>
        <p:nvGrpSpPr>
          <p:cNvPr id="73" name="组合 72"/>
          <p:cNvGrpSpPr/>
          <p:nvPr/>
        </p:nvGrpSpPr>
        <p:grpSpPr>
          <a:xfrm>
            <a:off x="1331640" y="1556792"/>
            <a:ext cx="5745242" cy="400690"/>
            <a:chOff x="1331640" y="1556792"/>
            <a:chExt cx="5745242" cy="400690"/>
          </a:xfrm>
        </p:grpSpPr>
        <p:grpSp>
          <p:nvGrpSpPr>
            <p:cNvPr id="19" name="组合 18"/>
            <p:cNvGrpSpPr/>
            <p:nvPr/>
          </p:nvGrpSpPr>
          <p:grpSpPr>
            <a:xfrm>
              <a:off x="1331640" y="1556792"/>
              <a:ext cx="720080" cy="400690"/>
              <a:chOff x="1331640" y="1556792"/>
              <a:chExt cx="720080" cy="40069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2051720" y="1556792"/>
              <a:ext cx="720080" cy="400690"/>
              <a:chOff x="1331640" y="1556792"/>
              <a:chExt cx="720080" cy="40069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2771800" y="1556792"/>
              <a:ext cx="720080" cy="400690"/>
              <a:chOff x="1331640" y="1556792"/>
              <a:chExt cx="720080" cy="40069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3498540" y="1556792"/>
              <a:ext cx="720080" cy="400690"/>
              <a:chOff x="1331640" y="1556792"/>
              <a:chExt cx="720080" cy="40069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/>
            <p:cNvGrpSpPr/>
            <p:nvPr/>
          </p:nvGrpSpPr>
          <p:grpSpPr>
            <a:xfrm>
              <a:off x="4218620" y="1556792"/>
              <a:ext cx="720080" cy="400690"/>
              <a:chOff x="1331640" y="1556792"/>
              <a:chExt cx="720080" cy="40069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4935724" y="1556792"/>
              <a:ext cx="720080" cy="400690"/>
              <a:chOff x="1331640" y="1556792"/>
              <a:chExt cx="720080" cy="40069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636722" y="1556792"/>
              <a:ext cx="720080" cy="400690"/>
              <a:chOff x="1331640" y="1556792"/>
              <a:chExt cx="720080" cy="40069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356802" y="1556792"/>
              <a:ext cx="720080" cy="400690"/>
              <a:chOff x="1331640" y="1556792"/>
              <a:chExt cx="720080" cy="400690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1331640" y="195748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V="1">
                <a:off x="154766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547664" y="1556792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07704" y="1556792"/>
                <a:ext cx="0" cy="40069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907704" y="1957482"/>
                <a:ext cx="14401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755576" y="263691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grpSp>
        <p:nvGrpSpPr>
          <p:cNvPr id="72" name="组合 71"/>
          <p:cNvGrpSpPr/>
          <p:nvPr/>
        </p:nvGrpSpPr>
        <p:grpSpPr>
          <a:xfrm>
            <a:off x="1547664" y="1922194"/>
            <a:ext cx="5007686" cy="3883070"/>
            <a:chOff x="1547664" y="1922194"/>
            <a:chExt cx="5007686" cy="3090982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1547664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2267744" y="1922194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987824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3722121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4431432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5151748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852746" y="1957482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6555350" y="1922194"/>
              <a:ext cx="0" cy="305569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任意多边形 73"/>
          <p:cNvSpPr/>
          <p:nvPr/>
        </p:nvSpPr>
        <p:spPr>
          <a:xfrm>
            <a:off x="1343378" y="2427111"/>
            <a:ext cx="5633155" cy="508000"/>
          </a:xfrm>
          <a:custGeom>
            <a:avLst/>
            <a:gdLst>
              <a:gd name="connsiteX0" fmla="*/ 0 w 5633155"/>
              <a:gd name="connsiteY0" fmla="*/ 451556 h 508000"/>
              <a:gd name="connsiteX1" fmla="*/ 214489 w 5633155"/>
              <a:gd name="connsiteY1" fmla="*/ 451556 h 508000"/>
              <a:gd name="connsiteX2" fmla="*/ 214489 w 5633155"/>
              <a:gd name="connsiteY2" fmla="*/ 11289 h 508000"/>
              <a:gd name="connsiteX3" fmla="*/ 936978 w 5633155"/>
              <a:gd name="connsiteY3" fmla="*/ 11289 h 508000"/>
              <a:gd name="connsiteX4" fmla="*/ 936978 w 5633155"/>
              <a:gd name="connsiteY4" fmla="*/ 462845 h 508000"/>
              <a:gd name="connsiteX5" fmla="*/ 1659466 w 5633155"/>
              <a:gd name="connsiteY5" fmla="*/ 462845 h 508000"/>
              <a:gd name="connsiteX6" fmla="*/ 1659466 w 5633155"/>
              <a:gd name="connsiteY6" fmla="*/ 0 h 508000"/>
              <a:gd name="connsiteX7" fmla="*/ 2381955 w 5633155"/>
              <a:gd name="connsiteY7" fmla="*/ 0 h 508000"/>
              <a:gd name="connsiteX8" fmla="*/ 2381955 w 5633155"/>
              <a:gd name="connsiteY8" fmla="*/ 485422 h 508000"/>
              <a:gd name="connsiteX9" fmla="*/ 3104444 w 5633155"/>
              <a:gd name="connsiteY9" fmla="*/ 485422 h 508000"/>
              <a:gd name="connsiteX10" fmla="*/ 3104444 w 5633155"/>
              <a:gd name="connsiteY10" fmla="*/ 0 h 508000"/>
              <a:gd name="connsiteX11" fmla="*/ 3815644 w 5633155"/>
              <a:gd name="connsiteY11" fmla="*/ 0 h 508000"/>
              <a:gd name="connsiteX12" fmla="*/ 3815644 w 5633155"/>
              <a:gd name="connsiteY12" fmla="*/ 508000 h 508000"/>
              <a:gd name="connsiteX13" fmla="*/ 4515555 w 5633155"/>
              <a:gd name="connsiteY13" fmla="*/ 508000 h 508000"/>
              <a:gd name="connsiteX14" fmla="*/ 4515555 w 5633155"/>
              <a:gd name="connsiteY14" fmla="*/ 11289 h 508000"/>
              <a:gd name="connsiteX15" fmla="*/ 5226755 w 5633155"/>
              <a:gd name="connsiteY15" fmla="*/ 11289 h 508000"/>
              <a:gd name="connsiteX16" fmla="*/ 5226755 w 5633155"/>
              <a:gd name="connsiteY16" fmla="*/ 508000 h 508000"/>
              <a:gd name="connsiteX17" fmla="*/ 5633155 w 5633155"/>
              <a:gd name="connsiteY17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33155" h="508000">
                <a:moveTo>
                  <a:pt x="0" y="451556"/>
                </a:moveTo>
                <a:lnTo>
                  <a:pt x="214489" y="451556"/>
                </a:lnTo>
                <a:lnTo>
                  <a:pt x="214489" y="11289"/>
                </a:lnTo>
                <a:lnTo>
                  <a:pt x="936978" y="11289"/>
                </a:lnTo>
                <a:lnTo>
                  <a:pt x="936978" y="462845"/>
                </a:lnTo>
                <a:lnTo>
                  <a:pt x="1659466" y="462845"/>
                </a:lnTo>
                <a:lnTo>
                  <a:pt x="1659466" y="0"/>
                </a:lnTo>
                <a:lnTo>
                  <a:pt x="2381955" y="0"/>
                </a:lnTo>
                <a:lnTo>
                  <a:pt x="2381955" y="485422"/>
                </a:lnTo>
                <a:lnTo>
                  <a:pt x="3104444" y="485422"/>
                </a:lnTo>
                <a:lnTo>
                  <a:pt x="3104444" y="0"/>
                </a:lnTo>
                <a:lnTo>
                  <a:pt x="3815644" y="0"/>
                </a:lnTo>
                <a:lnTo>
                  <a:pt x="3815644" y="508000"/>
                </a:lnTo>
                <a:lnTo>
                  <a:pt x="4515555" y="508000"/>
                </a:lnTo>
                <a:lnTo>
                  <a:pt x="4515555" y="11289"/>
                </a:lnTo>
                <a:lnTo>
                  <a:pt x="5226755" y="11289"/>
                </a:lnTo>
                <a:lnTo>
                  <a:pt x="5226755" y="508000"/>
                </a:lnTo>
                <a:lnTo>
                  <a:pt x="5633155" y="50800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55576" y="351990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76" name="任意多边形 75"/>
          <p:cNvSpPr/>
          <p:nvPr/>
        </p:nvSpPr>
        <p:spPr>
          <a:xfrm>
            <a:off x="1332089" y="3228622"/>
            <a:ext cx="5238044" cy="508000"/>
          </a:xfrm>
          <a:custGeom>
            <a:avLst/>
            <a:gdLst>
              <a:gd name="connsiteX0" fmla="*/ 0 w 5238044"/>
              <a:gd name="connsiteY0" fmla="*/ 496711 h 508000"/>
              <a:gd name="connsiteX1" fmla="*/ 948267 w 5238044"/>
              <a:gd name="connsiteY1" fmla="*/ 496711 h 508000"/>
              <a:gd name="connsiteX2" fmla="*/ 936978 w 5238044"/>
              <a:gd name="connsiteY2" fmla="*/ 0 h 508000"/>
              <a:gd name="connsiteX3" fmla="*/ 2404533 w 5238044"/>
              <a:gd name="connsiteY3" fmla="*/ 0 h 508000"/>
              <a:gd name="connsiteX4" fmla="*/ 2404533 w 5238044"/>
              <a:gd name="connsiteY4" fmla="*/ 508000 h 508000"/>
              <a:gd name="connsiteX5" fmla="*/ 3826933 w 5238044"/>
              <a:gd name="connsiteY5" fmla="*/ 508000 h 508000"/>
              <a:gd name="connsiteX6" fmla="*/ 3826933 w 5238044"/>
              <a:gd name="connsiteY6" fmla="*/ 11289 h 508000"/>
              <a:gd name="connsiteX7" fmla="*/ 3951111 w 5238044"/>
              <a:gd name="connsiteY7" fmla="*/ 11289 h 508000"/>
              <a:gd name="connsiteX8" fmla="*/ 3962400 w 5238044"/>
              <a:gd name="connsiteY8" fmla="*/ 508000 h 508000"/>
              <a:gd name="connsiteX9" fmla="*/ 5238044 w 5238044"/>
              <a:gd name="connsiteY9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8044" h="508000">
                <a:moveTo>
                  <a:pt x="0" y="496711"/>
                </a:moveTo>
                <a:lnTo>
                  <a:pt x="948267" y="496711"/>
                </a:lnTo>
                <a:lnTo>
                  <a:pt x="936978" y="0"/>
                </a:lnTo>
                <a:lnTo>
                  <a:pt x="2404533" y="0"/>
                </a:lnTo>
                <a:lnTo>
                  <a:pt x="2404533" y="508000"/>
                </a:lnTo>
                <a:lnTo>
                  <a:pt x="3826933" y="508000"/>
                </a:lnTo>
                <a:lnTo>
                  <a:pt x="3826933" y="11289"/>
                </a:lnTo>
                <a:lnTo>
                  <a:pt x="3951111" y="11289"/>
                </a:lnTo>
                <a:lnTo>
                  <a:pt x="3962400" y="508000"/>
                </a:lnTo>
                <a:lnTo>
                  <a:pt x="5238044" y="50800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1547664" y="1572471"/>
            <a:ext cx="3919060" cy="409254"/>
            <a:chOff x="1547664" y="1572471"/>
            <a:chExt cx="3919060" cy="409254"/>
          </a:xfrm>
        </p:grpSpPr>
        <p:grpSp>
          <p:nvGrpSpPr>
            <p:cNvPr id="140" name="组合 139"/>
            <p:cNvGrpSpPr/>
            <p:nvPr/>
          </p:nvGrpSpPr>
          <p:grpSpPr>
            <a:xfrm>
              <a:off x="1547664" y="1572471"/>
              <a:ext cx="3214308" cy="409254"/>
              <a:chOff x="1547664" y="1572471"/>
              <a:chExt cx="3214308" cy="40925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547664" y="161239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282494" y="159719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002574" y="158815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3714564" y="159719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431432" y="1572471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5136184" y="157247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761186" y="43293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766796" y="506955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sp>
        <p:nvSpPr>
          <p:cNvPr id="136" name="任意多边形 135"/>
          <p:cNvSpPr/>
          <p:nvPr/>
        </p:nvSpPr>
        <p:spPr>
          <a:xfrm>
            <a:off x="1365956" y="5294489"/>
            <a:ext cx="5215466" cy="0"/>
          </a:xfrm>
          <a:custGeom>
            <a:avLst/>
            <a:gdLst>
              <a:gd name="connsiteX0" fmla="*/ 0 w 5215466"/>
              <a:gd name="connsiteY0" fmla="*/ 0 h 0"/>
              <a:gd name="connsiteX1" fmla="*/ 5215466 w 52154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15466">
                <a:moveTo>
                  <a:pt x="0" y="0"/>
                </a:moveTo>
                <a:lnTo>
                  <a:pt x="5215466" y="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任意多边形 136"/>
          <p:cNvSpPr/>
          <p:nvPr/>
        </p:nvSpPr>
        <p:spPr>
          <a:xfrm>
            <a:off x="1377244" y="4064000"/>
            <a:ext cx="5181600" cy="496711"/>
          </a:xfrm>
          <a:custGeom>
            <a:avLst/>
            <a:gdLst>
              <a:gd name="connsiteX0" fmla="*/ 0 w 5181600"/>
              <a:gd name="connsiteY0" fmla="*/ 496711 h 496711"/>
              <a:gd name="connsiteX1" fmla="*/ 2359378 w 5181600"/>
              <a:gd name="connsiteY1" fmla="*/ 496711 h 496711"/>
              <a:gd name="connsiteX2" fmla="*/ 2359378 w 5181600"/>
              <a:gd name="connsiteY2" fmla="*/ 0 h 496711"/>
              <a:gd name="connsiteX3" fmla="*/ 3917245 w 5181600"/>
              <a:gd name="connsiteY3" fmla="*/ 0 h 496711"/>
              <a:gd name="connsiteX4" fmla="*/ 3917245 w 5181600"/>
              <a:gd name="connsiteY4" fmla="*/ 496711 h 496711"/>
              <a:gd name="connsiteX5" fmla="*/ 5181600 w 5181600"/>
              <a:gd name="connsiteY5" fmla="*/ 496711 h 49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96711">
                <a:moveTo>
                  <a:pt x="0" y="496711"/>
                </a:moveTo>
                <a:lnTo>
                  <a:pt x="2359378" y="496711"/>
                </a:lnTo>
                <a:lnTo>
                  <a:pt x="2359378" y="0"/>
                </a:lnTo>
                <a:lnTo>
                  <a:pt x="3917245" y="0"/>
                </a:lnTo>
                <a:lnTo>
                  <a:pt x="3917245" y="496711"/>
                </a:lnTo>
                <a:lnTo>
                  <a:pt x="5181600" y="496711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761972" y="609329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异步置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1577164" y="2475468"/>
            <a:ext cx="3934624" cy="390309"/>
            <a:chOff x="1577164" y="2475468"/>
            <a:chExt cx="3934624" cy="390309"/>
          </a:xfrm>
        </p:grpSpPr>
        <p:sp>
          <p:nvSpPr>
            <p:cNvPr id="142" name="TextBox 141"/>
            <p:cNvSpPr txBox="1"/>
            <p:nvPr/>
          </p:nvSpPr>
          <p:spPr>
            <a:xfrm>
              <a:off x="1577164" y="24964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29724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1732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72931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431432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181248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577164" y="3287467"/>
            <a:ext cx="3934624" cy="390309"/>
            <a:chOff x="1577164" y="2475468"/>
            <a:chExt cx="3934624" cy="390309"/>
          </a:xfrm>
        </p:grpSpPr>
        <p:sp>
          <p:nvSpPr>
            <p:cNvPr id="150" name="TextBox 149"/>
            <p:cNvSpPr txBox="1"/>
            <p:nvPr/>
          </p:nvSpPr>
          <p:spPr>
            <a:xfrm>
              <a:off x="1577164" y="24964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29724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01732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72931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31432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81248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1574306" y="4123664"/>
            <a:ext cx="3934624" cy="390309"/>
            <a:chOff x="1577164" y="2475468"/>
            <a:chExt cx="3934624" cy="390309"/>
          </a:xfrm>
        </p:grpSpPr>
        <p:sp>
          <p:nvSpPr>
            <p:cNvPr id="157" name="TextBox 156"/>
            <p:cNvSpPr txBox="1"/>
            <p:nvPr/>
          </p:nvSpPr>
          <p:spPr>
            <a:xfrm>
              <a:off x="1577164" y="24964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29724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01732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72931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431432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81248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1547664" y="4897780"/>
            <a:ext cx="3934624" cy="390309"/>
            <a:chOff x="1577164" y="2475468"/>
            <a:chExt cx="3934624" cy="390309"/>
          </a:xfrm>
        </p:grpSpPr>
        <p:sp>
          <p:nvSpPr>
            <p:cNvPr id="165" name="TextBox 164"/>
            <p:cNvSpPr txBox="1"/>
            <p:nvPr/>
          </p:nvSpPr>
          <p:spPr>
            <a:xfrm>
              <a:off x="1577164" y="24964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29724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017324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72931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431432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181248" y="247546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5331768" y="3050095"/>
            <a:ext cx="536376" cy="1094546"/>
            <a:chOff x="5331768" y="3050095"/>
            <a:chExt cx="536376" cy="1094546"/>
          </a:xfrm>
        </p:grpSpPr>
        <p:sp>
          <p:nvSpPr>
            <p:cNvPr id="172" name="TextBox 171"/>
            <p:cNvSpPr txBox="1"/>
            <p:nvPr/>
          </p:nvSpPr>
          <p:spPr>
            <a:xfrm>
              <a:off x="5537604" y="30500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537604" y="377530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75" name="直接箭头连接符 174"/>
            <p:cNvCxnSpPr>
              <a:stCxn id="172" idx="1"/>
            </p:cNvCxnSpPr>
            <p:nvPr/>
          </p:nvCxnSpPr>
          <p:spPr>
            <a:xfrm flipH="1">
              <a:off x="5331768" y="3234761"/>
              <a:ext cx="20583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/>
            <p:cNvCxnSpPr>
              <a:stCxn id="173" idx="1"/>
            </p:cNvCxnSpPr>
            <p:nvPr/>
          </p:nvCxnSpPr>
          <p:spPr>
            <a:xfrm flipH="1">
              <a:off x="5331768" y="3959975"/>
              <a:ext cx="205836" cy="10402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4" grpId="0"/>
      <p:bldP spid="62" grpId="0"/>
      <p:bldP spid="74" grpId="0" animBg="1"/>
      <p:bldP spid="75" grpId="0"/>
      <p:bldP spid="76" grpId="0" animBg="1"/>
      <p:bldP spid="133" grpId="0"/>
      <p:bldP spid="135" grpId="0"/>
      <p:bldP spid="136" grpId="0" animBg="1"/>
      <p:bldP spid="137" grpId="0" animBg="1"/>
      <p:bldP spid="13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6-3-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45574"/>
            <a:ext cx="5329212" cy="2875826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08065" y="1268760"/>
            <a:ext cx="8147248" cy="187566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由于清零信号随着计数器被清零而立即消失，其持续的时间很短，有时触发器可能来不及动作（复位），清零信号已经过时，导致电路误动作，故置零法的电路工作可靠性低。为了改善电路的性能，在清零信号产生端和清零信号输入端之间接一基本</a:t>
            </a:r>
            <a:r>
              <a:rPr lang="en-US" altLang="zh-CN" sz="2400" dirty="0"/>
              <a:t>RS</a:t>
            </a:r>
            <a:r>
              <a:rPr lang="zh-CN" altLang="en-US" sz="2400" dirty="0"/>
              <a:t>触发器，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481689" y="5548590"/>
            <a:ext cx="1076287" cy="369332"/>
            <a:chOff x="4481689" y="5548590"/>
            <a:chExt cx="1076287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481689" y="55485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30271" y="55485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78853" y="55485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27436" y="55485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93426" y="498348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9652" y="494230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13501" y="57019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13501" y="607711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3966" y="607711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404812" y="332656"/>
            <a:ext cx="79629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</a:rPr>
              <a:t>采用“同步置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</a:rPr>
              <a:t>法”，用</a:t>
            </a:r>
            <a:r>
              <a:rPr lang="en-US" altLang="zh-CN" sz="3200" dirty="0">
                <a:solidFill>
                  <a:srgbClr val="000000"/>
                </a:solidFill>
                <a:latin typeface="+mj-ea"/>
                <a:ea typeface="+mj-ea"/>
              </a:rPr>
              <a:t>74161</a:t>
            </a:r>
            <a:r>
              <a:rPr lang="zh-CN" altLang="en-US" sz="3200" dirty="0">
                <a:solidFill>
                  <a:srgbClr val="000000"/>
                </a:solidFill>
                <a:latin typeface="+mj-ea"/>
                <a:ea typeface="+mj-ea"/>
              </a:rPr>
              <a:t>构成十进制加计数器 </a:t>
            </a:r>
          </a:p>
        </p:txBody>
      </p:sp>
      <p:grpSp>
        <p:nvGrpSpPr>
          <p:cNvPr id="99442" name="Group 114"/>
          <p:cNvGrpSpPr/>
          <p:nvPr/>
        </p:nvGrpSpPr>
        <p:grpSpPr bwMode="auto">
          <a:xfrm>
            <a:off x="3244850" y="2206625"/>
            <a:ext cx="4984750" cy="1298575"/>
            <a:chOff x="1936" y="3130"/>
            <a:chExt cx="3140" cy="818"/>
          </a:xfrm>
        </p:grpSpPr>
        <p:sp>
          <p:nvSpPr>
            <p:cNvPr id="99386" name="Oval 58"/>
            <p:cNvSpPr>
              <a:spLocks noChangeArrowheads="1"/>
            </p:cNvSpPr>
            <p:nvPr/>
          </p:nvSpPr>
          <p:spPr bwMode="auto">
            <a:xfrm>
              <a:off x="1961" y="3132"/>
              <a:ext cx="381" cy="26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87" name="Text Box 59"/>
            <p:cNvSpPr txBox="1">
              <a:spLocks noChangeArrowheads="1"/>
            </p:cNvSpPr>
            <p:nvPr/>
          </p:nvSpPr>
          <p:spPr bwMode="auto">
            <a:xfrm>
              <a:off x="1936" y="3138"/>
              <a:ext cx="452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0000</a:t>
              </a:r>
            </a:p>
          </p:txBody>
        </p:sp>
        <p:sp>
          <p:nvSpPr>
            <p:cNvPr id="99388" name="Text Box 60"/>
            <p:cNvSpPr txBox="1">
              <a:spLocks noChangeArrowheads="1"/>
            </p:cNvSpPr>
            <p:nvPr/>
          </p:nvSpPr>
          <p:spPr bwMode="auto">
            <a:xfrm>
              <a:off x="2608" y="3138"/>
              <a:ext cx="440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0001</a:t>
              </a:r>
            </a:p>
          </p:txBody>
        </p:sp>
        <p:sp>
          <p:nvSpPr>
            <p:cNvPr id="99389" name="Oval 61"/>
            <p:cNvSpPr>
              <a:spLocks noChangeArrowheads="1"/>
            </p:cNvSpPr>
            <p:nvPr/>
          </p:nvSpPr>
          <p:spPr bwMode="auto">
            <a:xfrm>
              <a:off x="2628" y="3130"/>
              <a:ext cx="381" cy="26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0" name="Oval 62"/>
            <p:cNvSpPr>
              <a:spLocks noChangeArrowheads="1"/>
            </p:cNvSpPr>
            <p:nvPr/>
          </p:nvSpPr>
          <p:spPr bwMode="auto">
            <a:xfrm>
              <a:off x="4620" y="3132"/>
              <a:ext cx="381" cy="26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1" name="Text Box 63"/>
            <p:cNvSpPr txBox="1">
              <a:spLocks noChangeArrowheads="1"/>
            </p:cNvSpPr>
            <p:nvPr/>
          </p:nvSpPr>
          <p:spPr bwMode="auto">
            <a:xfrm>
              <a:off x="4613" y="3140"/>
              <a:ext cx="45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0100</a:t>
              </a:r>
            </a:p>
          </p:txBody>
        </p:sp>
        <p:sp>
          <p:nvSpPr>
            <p:cNvPr id="99392" name="Oval 64"/>
            <p:cNvSpPr>
              <a:spLocks noChangeArrowheads="1"/>
            </p:cNvSpPr>
            <p:nvPr/>
          </p:nvSpPr>
          <p:spPr bwMode="auto">
            <a:xfrm>
              <a:off x="3952" y="3132"/>
              <a:ext cx="382" cy="26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3" name="Text Box 65"/>
            <p:cNvSpPr txBox="1">
              <a:spLocks noChangeArrowheads="1"/>
            </p:cNvSpPr>
            <p:nvPr/>
          </p:nvSpPr>
          <p:spPr bwMode="auto">
            <a:xfrm>
              <a:off x="3936" y="3140"/>
              <a:ext cx="47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0011</a:t>
              </a:r>
            </a:p>
          </p:txBody>
        </p:sp>
        <p:sp>
          <p:nvSpPr>
            <p:cNvPr id="99394" name="Oval 66"/>
            <p:cNvSpPr>
              <a:spLocks noChangeArrowheads="1"/>
            </p:cNvSpPr>
            <p:nvPr/>
          </p:nvSpPr>
          <p:spPr bwMode="auto">
            <a:xfrm>
              <a:off x="3296" y="3132"/>
              <a:ext cx="381" cy="264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5" name="Text Box 67"/>
            <p:cNvSpPr txBox="1">
              <a:spLocks noChangeArrowheads="1"/>
            </p:cNvSpPr>
            <p:nvPr/>
          </p:nvSpPr>
          <p:spPr bwMode="auto">
            <a:xfrm>
              <a:off x="3280" y="3138"/>
              <a:ext cx="44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0010</a:t>
              </a:r>
            </a:p>
          </p:txBody>
        </p:sp>
        <p:sp>
          <p:nvSpPr>
            <p:cNvPr id="99398" name="Oval 70"/>
            <p:cNvSpPr>
              <a:spLocks noChangeArrowheads="1"/>
            </p:cNvSpPr>
            <p:nvPr/>
          </p:nvSpPr>
          <p:spPr bwMode="auto">
            <a:xfrm>
              <a:off x="1961" y="3676"/>
              <a:ext cx="381" cy="26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9" name="Text Box 71"/>
            <p:cNvSpPr txBox="1">
              <a:spLocks noChangeArrowheads="1"/>
            </p:cNvSpPr>
            <p:nvPr/>
          </p:nvSpPr>
          <p:spPr bwMode="auto">
            <a:xfrm>
              <a:off x="1936" y="3678"/>
              <a:ext cx="46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1001</a:t>
              </a:r>
            </a:p>
          </p:txBody>
        </p:sp>
        <p:sp>
          <p:nvSpPr>
            <p:cNvPr id="99400" name="Oval 72"/>
            <p:cNvSpPr>
              <a:spLocks noChangeArrowheads="1"/>
            </p:cNvSpPr>
            <p:nvPr/>
          </p:nvSpPr>
          <p:spPr bwMode="auto">
            <a:xfrm>
              <a:off x="2628" y="3676"/>
              <a:ext cx="381" cy="26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01" name="Text Box 73"/>
            <p:cNvSpPr txBox="1">
              <a:spLocks noChangeArrowheads="1"/>
            </p:cNvSpPr>
            <p:nvPr/>
          </p:nvSpPr>
          <p:spPr bwMode="auto">
            <a:xfrm>
              <a:off x="2616" y="3690"/>
              <a:ext cx="42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3333CC"/>
                  </a:solidFill>
                </a:rPr>
                <a:t>1000</a:t>
              </a:r>
            </a:p>
          </p:txBody>
        </p:sp>
        <p:sp>
          <p:nvSpPr>
            <p:cNvPr id="99402" name="Oval 74"/>
            <p:cNvSpPr>
              <a:spLocks noChangeArrowheads="1"/>
            </p:cNvSpPr>
            <p:nvPr/>
          </p:nvSpPr>
          <p:spPr bwMode="auto">
            <a:xfrm>
              <a:off x="3306" y="3676"/>
              <a:ext cx="382" cy="26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03" name="Text Box 75"/>
            <p:cNvSpPr txBox="1">
              <a:spLocks noChangeArrowheads="1"/>
            </p:cNvSpPr>
            <p:nvPr/>
          </p:nvSpPr>
          <p:spPr bwMode="auto">
            <a:xfrm>
              <a:off x="3304" y="3679"/>
              <a:ext cx="4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0111</a:t>
              </a:r>
            </a:p>
          </p:txBody>
        </p:sp>
        <p:sp>
          <p:nvSpPr>
            <p:cNvPr id="99404" name="Oval 76"/>
            <p:cNvSpPr>
              <a:spLocks noChangeArrowheads="1"/>
            </p:cNvSpPr>
            <p:nvPr/>
          </p:nvSpPr>
          <p:spPr bwMode="auto">
            <a:xfrm>
              <a:off x="3974" y="3676"/>
              <a:ext cx="381" cy="26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05" name="Text Box 77"/>
            <p:cNvSpPr txBox="1">
              <a:spLocks noChangeArrowheads="1"/>
            </p:cNvSpPr>
            <p:nvPr/>
          </p:nvSpPr>
          <p:spPr bwMode="auto">
            <a:xfrm>
              <a:off x="3965" y="3679"/>
              <a:ext cx="45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0110</a:t>
              </a:r>
            </a:p>
          </p:txBody>
        </p:sp>
        <p:sp>
          <p:nvSpPr>
            <p:cNvPr id="99406" name="Oval 78"/>
            <p:cNvSpPr>
              <a:spLocks noChangeArrowheads="1"/>
            </p:cNvSpPr>
            <p:nvPr/>
          </p:nvSpPr>
          <p:spPr bwMode="auto">
            <a:xfrm>
              <a:off x="4642" y="3676"/>
              <a:ext cx="381" cy="26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07" name="Text Box 79"/>
            <p:cNvSpPr txBox="1">
              <a:spLocks noChangeArrowheads="1"/>
            </p:cNvSpPr>
            <p:nvPr/>
          </p:nvSpPr>
          <p:spPr bwMode="auto">
            <a:xfrm>
              <a:off x="4636" y="3679"/>
              <a:ext cx="44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3333CC"/>
                  </a:solidFill>
                </a:rPr>
                <a:t>0101</a:t>
              </a:r>
            </a:p>
          </p:txBody>
        </p:sp>
        <p:sp>
          <p:nvSpPr>
            <p:cNvPr id="99408" name="Line 80"/>
            <p:cNvSpPr>
              <a:spLocks noChangeShapeType="1"/>
            </p:cNvSpPr>
            <p:nvPr/>
          </p:nvSpPr>
          <p:spPr bwMode="auto">
            <a:xfrm>
              <a:off x="2374" y="3260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09" name="Line 81"/>
            <p:cNvSpPr>
              <a:spLocks noChangeShapeType="1"/>
            </p:cNvSpPr>
            <p:nvPr/>
          </p:nvSpPr>
          <p:spPr bwMode="auto">
            <a:xfrm>
              <a:off x="3042" y="3260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0" name="Line 82"/>
            <p:cNvSpPr>
              <a:spLocks noChangeShapeType="1"/>
            </p:cNvSpPr>
            <p:nvPr/>
          </p:nvSpPr>
          <p:spPr bwMode="auto">
            <a:xfrm>
              <a:off x="4387" y="3794"/>
              <a:ext cx="227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1" name="Line 83"/>
            <p:cNvSpPr>
              <a:spLocks noChangeShapeType="1"/>
            </p:cNvSpPr>
            <p:nvPr/>
          </p:nvSpPr>
          <p:spPr bwMode="auto">
            <a:xfrm>
              <a:off x="4366" y="3249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2" name="Line 84"/>
            <p:cNvSpPr>
              <a:spLocks noChangeShapeType="1"/>
            </p:cNvSpPr>
            <p:nvPr/>
          </p:nvSpPr>
          <p:spPr bwMode="auto">
            <a:xfrm>
              <a:off x="3709" y="3249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3" name="Line 85"/>
            <p:cNvSpPr>
              <a:spLocks noChangeShapeType="1"/>
            </p:cNvSpPr>
            <p:nvPr/>
          </p:nvSpPr>
          <p:spPr bwMode="auto">
            <a:xfrm>
              <a:off x="4830" y="3418"/>
              <a:ext cx="0" cy="21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4" name="Line 86"/>
            <p:cNvSpPr>
              <a:spLocks noChangeShapeType="1"/>
            </p:cNvSpPr>
            <p:nvPr/>
          </p:nvSpPr>
          <p:spPr bwMode="auto">
            <a:xfrm>
              <a:off x="3720" y="3794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5" name="Line 87"/>
            <p:cNvSpPr>
              <a:spLocks noChangeShapeType="1"/>
            </p:cNvSpPr>
            <p:nvPr/>
          </p:nvSpPr>
          <p:spPr bwMode="auto">
            <a:xfrm>
              <a:off x="2363" y="3794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6" name="Line 88"/>
            <p:cNvSpPr>
              <a:spLocks noChangeShapeType="1"/>
            </p:cNvSpPr>
            <p:nvPr/>
          </p:nvSpPr>
          <p:spPr bwMode="auto">
            <a:xfrm>
              <a:off x="3042" y="3794"/>
              <a:ext cx="22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7" name="Line 89"/>
            <p:cNvSpPr>
              <a:spLocks noChangeShapeType="1"/>
            </p:cNvSpPr>
            <p:nvPr/>
          </p:nvSpPr>
          <p:spPr bwMode="auto">
            <a:xfrm>
              <a:off x="2148" y="3420"/>
              <a:ext cx="0" cy="21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99447" name="Group 119"/>
          <p:cNvGrpSpPr/>
          <p:nvPr/>
        </p:nvGrpSpPr>
        <p:grpSpPr bwMode="auto">
          <a:xfrm>
            <a:off x="2101850" y="2293938"/>
            <a:ext cx="698500" cy="431800"/>
            <a:chOff x="1216" y="3185"/>
            <a:chExt cx="440" cy="272"/>
          </a:xfrm>
        </p:grpSpPr>
        <p:sp>
          <p:nvSpPr>
            <p:cNvPr id="99396" name="Oval 68"/>
            <p:cNvSpPr>
              <a:spLocks noChangeArrowheads="1"/>
            </p:cNvSpPr>
            <p:nvPr/>
          </p:nvSpPr>
          <p:spPr bwMode="auto">
            <a:xfrm>
              <a:off x="1239" y="3185"/>
              <a:ext cx="381" cy="2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97" name="Text Box 69"/>
            <p:cNvSpPr txBox="1">
              <a:spLocks noChangeArrowheads="1"/>
            </p:cNvSpPr>
            <p:nvPr/>
          </p:nvSpPr>
          <p:spPr bwMode="auto">
            <a:xfrm>
              <a:off x="1216" y="3187"/>
              <a:ext cx="44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3300"/>
                  </a:solidFill>
                </a:rPr>
                <a:t>1101</a:t>
              </a:r>
            </a:p>
          </p:txBody>
        </p:sp>
      </p:grpSp>
      <p:grpSp>
        <p:nvGrpSpPr>
          <p:cNvPr id="99446" name="Group 118"/>
          <p:cNvGrpSpPr/>
          <p:nvPr/>
        </p:nvGrpSpPr>
        <p:grpSpPr bwMode="auto">
          <a:xfrm>
            <a:off x="1085850" y="2293938"/>
            <a:ext cx="698500" cy="419100"/>
            <a:chOff x="576" y="3185"/>
            <a:chExt cx="440" cy="264"/>
          </a:xfrm>
        </p:grpSpPr>
        <p:sp>
          <p:nvSpPr>
            <p:cNvPr id="99418" name="Oval 90"/>
            <p:cNvSpPr>
              <a:spLocks noChangeArrowheads="1"/>
            </p:cNvSpPr>
            <p:nvPr/>
          </p:nvSpPr>
          <p:spPr bwMode="auto">
            <a:xfrm>
              <a:off x="593" y="3185"/>
              <a:ext cx="381" cy="2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19" name="Text Box 91"/>
            <p:cNvSpPr txBox="1">
              <a:spLocks noChangeArrowheads="1"/>
            </p:cNvSpPr>
            <p:nvPr/>
          </p:nvSpPr>
          <p:spPr bwMode="auto">
            <a:xfrm>
              <a:off x="576" y="3187"/>
              <a:ext cx="440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3300"/>
                  </a:solidFill>
                </a:rPr>
                <a:t>1100</a:t>
              </a:r>
            </a:p>
          </p:txBody>
        </p:sp>
      </p:grpSp>
      <p:grpSp>
        <p:nvGrpSpPr>
          <p:cNvPr id="99445" name="Group 117"/>
          <p:cNvGrpSpPr/>
          <p:nvPr/>
        </p:nvGrpSpPr>
        <p:grpSpPr bwMode="auto">
          <a:xfrm>
            <a:off x="2159000" y="1614488"/>
            <a:ext cx="698500" cy="419100"/>
            <a:chOff x="1252" y="2757"/>
            <a:chExt cx="440" cy="264"/>
          </a:xfrm>
        </p:grpSpPr>
        <p:sp>
          <p:nvSpPr>
            <p:cNvPr id="99420" name="Oval 92"/>
            <p:cNvSpPr>
              <a:spLocks noChangeArrowheads="1"/>
            </p:cNvSpPr>
            <p:nvPr/>
          </p:nvSpPr>
          <p:spPr bwMode="auto">
            <a:xfrm>
              <a:off x="1262" y="2757"/>
              <a:ext cx="381" cy="2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21" name="Text Box 93"/>
            <p:cNvSpPr txBox="1">
              <a:spLocks noChangeArrowheads="1"/>
            </p:cNvSpPr>
            <p:nvPr/>
          </p:nvSpPr>
          <p:spPr bwMode="auto">
            <a:xfrm>
              <a:off x="1252" y="2762"/>
              <a:ext cx="440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3300"/>
                  </a:solidFill>
                </a:rPr>
                <a:t>1011</a:t>
              </a:r>
            </a:p>
          </p:txBody>
        </p:sp>
      </p:grpSp>
      <p:grpSp>
        <p:nvGrpSpPr>
          <p:cNvPr id="99444" name="Group 116"/>
          <p:cNvGrpSpPr/>
          <p:nvPr/>
        </p:nvGrpSpPr>
        <p:grpSpPr bwMode="auto">
          <a:xfrm>
            <a:off x="1104900" y="1595438"/>
            <a:ext cx="755650" cy="419100"/>
            <a:chOff x="588" y="2745"/>
            <a:chExt cx="476" cy="264"/>
          </a:xfrm>
        </p:grpSpPr>
        <p:sp>
          <p:nvSpPr>
            <p:cNvPr id="99422" name="Oval 94"/>
            <p:cNvSpPr>
              <a:spLocks noChangeArrowheads="1"/>
            </p:cNvSpPr>
            <p:nvPr/>
          </p:nvSpPr>
          <p:spPr bwMode="auto">
            <a:xfrm>
              <a:off x="616" y="2745"/>
              <a:ext cx="381" cy="2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23" name="Text Box 95"/>
            <p:cNvSpPr txBox="1">
              <a:spLocks noChangeArrowheads="1"/>
            </p:cNvSpPr>
            <p:nvPr/>
          </p:nvSpPr>
          <p:spPr bwMode="auto">
            <a:xfrm>
              <a:off x="588" y="2750"/>
              <a:ext cx="47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3300"/>
                  </a:solidFill>
                </a:rPr>
                <a:t>1010</a:t>
              </a:r>
            </a:p>
          </p:txBody>
        </p:sp>
      </p:grpSp>
      <p:sp>
        <p:nvSpPr>
          <p:cNvPr id="99425" name="Line 97"/>
          <p:cNvSpPr>
            <a:spLocks noChangeShapeType="1"/>
          </p:cNvSpPr>
          <p:nvPr/>
        </p:nvSpPr>
        <p:spPr bwMode="auto">
          <a:xfrm>
            <a:off x="2814638" y="1905000"/>
            <a:ext cx="363537" cy="3635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sp>
        <p:nvSpPr>
          <p:cNvPr id="99426" name="Line 98"/>
          <p:cNvSpPr>
            <a:spLocks noChangeShapeType="1"/>
          </p:cNvSpPr>
          <p:nvPr/>
        </p:nvSpPr>
        <p:spPr bwMode="auto">
          <a:xfrm>
            <a:off x="1803400" y="2493963"/>
            <a:ext cx="29051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sp>
        <p:nvSpPr>
          <p:cNvPr id="99427" name="Line 99"/>
          <p:cNvSpPr>
            <a:spLocks noChangeShapeType="1"/>
          </p:cNvSpPr>
          <p:nvPr/>
        </p:nvSpPr>
        <p:spPr bwMode="auto">
          <a:xfrm flipV="1">
            <a:off x="2792413" y="2481263"/>
            <a:ext cx="4270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grpSp>
        <p:nvGrpSpPr>
          <p:cNvPr id="99449" name="Group 121"/>
          <p:cNvGrpSpPr/>
          <p:nvPr/>
        </p:nvGrpSpPr>
        <p:grpSpPr bwMode="auto">
          <a:xfrm>
            <a:off x="2101850" y="2897188"/>
            <a:ext cx="698500" cy="431800"/>
            <a:chOff x="1216" y="3565"/>
            <a:chExt cx="440" cy="272"/>
          </a:xfrm>
        </p:grpSpPr>
        <p:sp>
          <p:nvSpPr>
            <p:cNvPr id="99428" name="Oval 100"/>
            <p:cNvSpPr>
              <a:spLocks noChangeArrowheads="1"/>
            </p:cNvSpPr>
            <p:nvPr/>
          </p:nvSpPr>
          <p:spPr bwMode="auto">
            <a:xfrm>
              <a:off x="1239" y="3565"/>
              <a:ext cx="381" cy="26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29" name="Text Box 101"/>
            <p:cNvSpPr txBox="1">
              <a:spLocks noChangeArrowheads="1"/>
            </p:cNvSpPr>
            <p:nvPr/>
          </p:nvSpPr>
          <p:spPr bwMode="auto">
            <a:xfrm>
              <a:off x="1216" y="3567"/>
              <a:ext cx="44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srgbClr val="FF3300"/>
                  </a:solidFill>
                </a:rPr>
                <a:t>1111</a:t>
              </a:r>
            </a:p>
          </p:txBody>
        </p:sp>
      </p:grpSp>
      <p:grpSp>
        <p:nvGrpSpPr>
          <p:cNvPr id="99448" name="Group 120"/>
          <p:cNvGrpSpPr/>
          <p:nvPr/>
        </p:nvGrpSpPr>
        <p:grpSpPr bwMode="auto">
          <a:xfrm>
            <a:off x="1085850" y="2897188"/>
            <a:ext cx="755650" cy="420687"/>
            <a:chOff x="576" y="3565"/>
            <a:chExt cx="476" cy="265"/>
          </a:xfrm>
        </p:grpSpPr>
        <p:sp>
          <p:nvSpPr>
            <p:cNvPr id="99430" name="Oval 102"/>
            <p:cNvSpPr>
              <a:spLocks noChangeArrowheads="1"/>
            </p:cNvSpPr>
            <p:nvPr/>
          </p:nvSpPr>
          <p:spPr bwMode="auto">
            <a:xfrm>
              <a:off x="604" y="3565"/>
              <a:ext cx="381" cy="26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31" name="Text Box 103"/>
            <p:cNvSpPr txBox="1">
              <a:spLocks noChangeArrowheads="1"/>
            </p:cNvSpPr>
            <p:nvPr/>
          </p:nvSpPr>
          <p:spPr bwMode="auto">
            <a:xfrm>
              <a:off x="576" y="3579"/>
              <a:ext cx="47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srgbClr val="FF3300"/>
                  </a:solidFill>
                </a:rPr>
                <a:t>1110</a:t>
              </a:r>
            </a:p>
          </p:txBody>
        </p:sp>
      </p:grpSp>
      <p:sp>
        <p:nvSpPr>
          <p:cNvPr id="99432" name="Line 104"/>
          <p:cNvSpPr>
            <a:spLocks noChangeShapeType="1"/>
          </p:cNvSpPr>
          <p:nvPr/>
        </p:nvSpPr>
        <p:spPr bwMode="auto">
          <a:xfrm>
            <a:off x="1806575" y="3098800"/>
            <a:ext cx="29051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sp>
        <p:nvSpPr>
          <p:cNvPr id="99433" name="Line 105"/>
          <p:cNvSpPr>
            <a:spLocks noChangeShapeType="1"/>
          </p:cNvSpPr>
          <p:nvPr/>
        </p:nvSpPr>
        <p:spPr bwMode="auto">
          <a:xfrm flipV="1">
            <a:off x="2795588" y="2617788"/>
            <a:ext cx="392112" cy="3889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sp>
        <p:nvSpPr>
          <p:cNvPr id="99424" name="Line 96"/>
          <p:cNvSpPr>
            <a:spLocks noChangeShapeType="1"/>
          </p:cNvSpPr>
          <p:nvPr/>
        </p:nvSpPr>
        <p:spPr bwMode="auto">
          <a:xfrm>
            <a:off x="1820863" y="1793875"/>
            <a:ext cx="29051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CN" altLang="en-US" sz="1600" b="1">
              <a:solidFill>
                <a:srgbClr val="000000"/>
              </a:solidFill>
            </a:endParaRPr>
          </a:p>
        </p:txBody>
      </p:sp>
      <p:grpSp>
        <p:nvGrpSpPr>
          <p:cNvPr id="99450" name="Group 122"/>
          <p:cNvGrpSpPr/>
          <p:nvPr/>
        </p:nvGrpSpPr>
        <p:grpSpPr bwMode="auto">
          <a:xfrm>
            <a:off x="2243138" y="3800475"/>
            <a:ext cx="4065587" cy="2733675"/>
            <a:chOff x="1353" y="1122"/>
            <a:chExt cx="2561" cy="1722"/>
          </a:xfrm>
        </p:grpSpPr>
        <p:sp>
          <p:nvSpPr>
            <p:cNvPr id="99340" name="Text Box 12"/>
            <p:cNvSpPr txBox="1">
              <a:spLocks noChangeArrowheads="1"/>
            </p:cNvSpPr>
            <p:nvPr/>
          </p:nvSpPr>
          <p:spPr bwMode="auto">
            <a:xfrm>
              <a:off x="3528" y="1140"/>
              <a:ext cx="23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&amp;</a:t>
              </a:r>
            </a:p>
          </p:txBody>
        </p:sp>
        <p:sp>
          <p:nvSpPr>
            <p:cNvPr id="99341" name="Oval 13"/>
            <p:cNvSpPr>
              <a:spLocks noChangeArrowheads="1"/>
            </p:cNvSpPr>
            <p:nvPr/>
          </p:nvSpPr>
          <p:spPr bwMode="auto">
            <a:xfrm>
              <a:off x="3738" y="1248"/>
              <a:ext cx="38" cy="4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42" name="Rectangle 14"/>
            <p:cNvSpPr>
              <a:spLocks noChangeArrowheads="1"/>
            </p:cNvSpPr>
            <p:nvPr/>
          </p:nvSpPr>
          <p:spPr bwMode="auto">
            <a:xfrm>
              <a:off x="1823" y="1608"/>
              <a:ext cx="1590" cy="836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43" name="Text Box 15"/>
            <p:cNvSpPr txBox="1">
              <a:spLocks noChangeArrowheads="1"/>
            </p:cNvSpPr>
            <p:nvPr/>
          </p:nvSpPr>
          <p:spPr bwMode="auto">
            <a:xfrm>
              <a:off x="2044" y="1614"/>
              <a:ext cx="1414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Q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0</a:t>
              </a:r>
              <a:r>
                <a:rPr lang="en-US" altLang="zh-CN" sz="1200">
                  <a:solidFill>
                    <a:srgbClr val="000000"/>
                  </a:solidFill>
                </a:rPr>
                <a:t>    Q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1</a:t>
              </a:r>
              <a:r>
                <a:rPr lang="en-US" altLang="zh-CN" sz="1200">
                  <a:solidFill>
                    <a:srgbClr val="000000"/>
                  </a:solidFill>
                </a:rPr>
                <a:t>    Q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2</a:t>
              </a:r>
              <a:r>
                <a:rPr lang="en-US" altLang="zh-CN" sz="1200">
                  <a:solidFill>
                    <a:srgbClr val="000000"/>
                  </a:solidFill>
                </a:rPr>
                <a:t>   Q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3</a:t>
              </a:r>
              <a:endParaRPr lang="en-US" altLang="zh-CN" sz="1200">
                <a:solidFill>
                  <a:srgbClr val="000000"/>
                </a:solidFill>
              </a:endParaRPr>
            </a:p>
          </p:txBody>
        </p:sp>
        <p:sp>
          <p:nvSpPr>
            <p:cNvPr id="99344" name="Text Box 16"/>
            <p:cNvSpPr txBox="1">
              <a:spLocks noChangeArrowheads="1"/>
            </p:cNvSpPr>
            <p:nvPr/>
          </p:nvSpPr>
          <p:spPr bwMode="auto">
            <a:xfrm>
              <a:off x="2058" y="2214"/>
              <a:ext cx="1290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D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0</a:t>
              </a:r>
              <a:r>
                <a:rPr lang="en-US" altLang="zh-CN" sz="1200">
                  <a:solidFill>
                    <a:srgbClr val="000000"/>
                  </a:solidFill>
                </a:rPr>
                <a:t>   D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1</a:t>
              </a:r>
              <a:r>
                <a:rPr lang="en-US" altLang="zh-CN" sz="1200">
                  <a:solidFill>
                    <a:srgbClr val="000000"/>
                  </a:solidFill>
                </a:rPr>
                <a:t>    D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2</a:t>
              </a:r>
              <a:r>
                <a:rPr lang="en-US" altLang="zh-CN" sz="1200">
                  <a:solidFill>
                    <a:srgbClr val="000000"/>
                  </a:solidFill>
                </a:rPr>
                <a:t>    D</a:t>
              </a:r>
              <a:r>
                <a:rPr lang="en-US" altLang="zh-CN" sz="1200" baseline="-25000">
                  <a:solidFill>
                    <a:srgbClr val="000000"/>
                  </a:solidFill>
                </a:rPr>
                <a:t>3</a:t>
              </a:r>
              <a:endParaRPr lang="en-US" altLang="zh-CN" sz="1200">
                <a:solidFill>
                  <a:srgbClr val="000000"/>
                </a:solidFill>
              </a:endParaRPr>
            </a:p>
          </p:txBody>
        </p:sp>
        <p:sp>
          <p:nvSpPr>
            <p:cNvPr id="99345" name="Text Box 17"/>
            <p:cNvSpPr txBox="1">
              <a:spLocks noChangeArrowheads="1"/>
            </p:cNvSpPr>
            <p:nvPr/>
          </p:nvSpPr>
          <p:spPr bwMode="auto">
            <a:xfrm>
              <a:off x="2255" y="1884"/>
              <a:ext cx="679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>
                  <a:solidFill>
                    <a:srgbClr val="000000"/>
                  </a:solidFill>
                </a:rPr>
                <a:t>74161</a:t>
              </a:r>
            </a:p>
          </p:txBody>
        </p:sp>
        <p:sp>
          <p:nvSpPr>
            <p:cNvPr id="99346" name="Line 18"/>
            <p:cNvSpPr>
              <a:spLocks noChangeShapeType="1"/>
            </p:cNvSpPr>
            <p:nvPr/>
          </p:nvSpPr>
          <p:spPr bwMode="auto">
            <a:xfrm>
              <a:off x="1824" y="2225"/>
              <a:ext cx="69" cy="7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47" name="Line 19"/>
            <p:cNvSpPr>
              <a:spLocks noChangeShapeType="1"/>
            </p:cNvSpPr>
            <p:nvPr/>
          </p:nvSpPr>
          <p:spPr bwMode="auto">
            <a:xfrm flipH="1">
              <a:off x="1820" y="2308"/>
              <a:ext cx="65" cy="6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48" name="Text Box 20"/>
            <p:cNvSpPr txBox="1">
              <a:spLocks noChangeArrowheads="1"/>
            </p:cNvSpPr>
            <p:nvPr/>
          </p:nvSpPr>
          <p:spPr bwMode="auto">
            <a:xfrm>
              <a:off x="1823" y="1696"/>
              <a:ext cx="301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EP</a:t>
              </a:r>
            </a:p>
          </p:txBody>
        </p:sp>
        <p:sp>
          <p:nvSpPr>
            <p:cNvPr id="99349" name="Text Box 21"/>
            <p:cNvSpPr txBox="1">
              <a:spLocks noChangeArrowheads="1"/>
            </p:cNvSpPr>
            <p:nvPr/>
          </p:nvSpPr>
          <p:spPr bwMode="auto">
            <a:xfrm>
              <a:off x="1824" y="1959"/>
              <a:ext cx="329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ET</a:t>
              </a:r>
            </a:p>
          </p:txBody>
        </p:sp>
        <p:sp>
          <p:nvSpPr>
            <p:cNvPr id="99350" name="Text Box 22"/>
            <p:cNvSpPr txBox="1">
              <a:spLocks noChangeArrowheads="1"/>
            </p:cNvSpPr>
            <p:nvPr/>
          </p:nvSpPr>
          <p:spPr bwMode="auto">
            <a:xfrm>
              <a:off x="3104" y="1668"/>
              <a:ext cx="33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CO</a:t>
              </a:r>
            </a:p>
          </p:txBody>
        </p:sp>
        <p:sp>
          <p:nvSpPr>
            <p:cNvPr id="99351" name="Text Box 23"/>
            <p:cNvSpPr txBox="1">
              <a:spLocks noChangeArrowheads="1"/>
            </p:cNvSpPr>
            <p:nvPr/>
          </p:nvSpPr>
          <p:spPr bwMode="auto">
            <a:xfrm>
              <a:off x="3114" y="1923"/>
              <a:ext cx="35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LD</a:t>
              </a:r>
            </a:p>
          </p:txBody>
        </p:sp>
        <p:sp>
          <p:nvSpPr>
            <p:cNvPr id="99352" name="Line 24"/>
            <p:cNvSpPr>
              <a:spLocks noChangeShapeType="1"/>
            </p:cNvSpPr>
            <p:nvPr/>
          </p:nvSpPr>
          <p:spPr bwMode="auto">
            <a:xfrm>
              <a:off x="3180" y="1950"/>
              <a:ext cx="1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53" name="Text Box 25"/>
            <p:cNvSpPr txBox="1">
              <a:spLocks noChangeArrowheads="1"/>
            </p:cNvSpPr>
            <p:nvPr/>
          </p:nvSpPr>
          <p:spPr bwMode="auto">
            <a:xfrm>
              <a:off x="3104" y="2154"/>
              <a:ext cx="44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RD</a:t>
              </a:r>
            </a:p>
          </p:txBody>
        </p:sp>
        <p:sp>
          <p:nvSpPr>
            <p:cNvPr id="99354" name="Line 26"/>
            <p:cNvSpPr>
              <a:spLocks noChangeShapeType="1"/>
            </p:cNvSpPr>
            <p:nvPr/>
          </p:nvSpPr>
          <p:spPr bwMode="auto">
            <a:xfrm>
              <a:off x="3175" y="2175"/>
              <a:ext cx="1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56" name="Line 28"/>
            <p:cNvSpPr>
              <a:spLocks noChangeShapeType="1"/>
            </p:cNvSpPr>
            <p:nvPr/>
          </p:nvSpPr>
          <p:spPr bwMode="auto">
            <a:xfrm flipH="1">
              <a:off x="2432" y="1421"/>
              <a:ext cx="0" cy="1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57" name="Line 29"/>
            <p:cNvSpPr>
              <a:spLocks noChangeShapeType="1"/>
            </p:cNvSpPr>
            <p:nvPr/>
          </p:nvSpPr>
          <p:spPr bwMode="auto">
            <a:xfrm flipH="1">
              <a:off x="2137" y="1190"/>
              <a:ext cx="0" cy="4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58" name="Line 30"/>
            <p:cNvSpPr>
              <a:spLocks noChangeShapeType="1"/>
            </p:cNvSpPr>
            <p:nvPr/>
          </p:nvSpPr>
          <p:spPr bwMode="auto">
            <a:xfrm>
              <a:off x="2990" y="1377"/>
              <a:ext cx="0" cy="2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59" name="Line 31"/>
            <p:cNvSpPr>
              <a:spLocks noChangeShapeType="1"/>
            </p:cNvSpPr>
            <p:nvPr/>
          </p:nvSpPr>
          <p:spPr bwMode="auto">
            <a:xfrm>
              <a:off x="2154" y="2451"/>
              <a:ext cx="0" cy="17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0" name="Line 32"/>
            <p:cNvSpPr>
              <a:spLocks noChangeShapeType="1"/>
            </p:cNvSpPr>
            <p:nvPr/>
          </p:nvSpPr>
          <p:spPr bwMode="auto">
            <a:xfrm>
              <a:off x="2452" y="2448"/>
              <a:ext cx="0" cy="1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1" name="Line 33"/>
            <p:cNvSpPr>
              <a:spLocks noChangeShapeType="1"/>
            </p:cNvSpPr>
            <p:nvPr/>
          </p:nvSpPr>
          <p:spPr bwMode="auto">
            <a:xfrm>
              <a:off x="2742" y="2451"/>
              <a:ext cx="0" cy="17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2" name="Line 34"/>
            <p:cNvSpPr>
              <a:spLocks noChangeShapeType="1"/>
            </p:cNvSpPr>
            <p:nvPr/>
          </p:nvSpPr>
          <p:spPr bwMode="auto">
            <a:xfrm>
              <a:off x="3039" y="2444"/>
              <a:ext cx="0" cy="17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3" name="Line 35"/>
            <p:cNvSpPr>
              <a:spLocks noChangeShapeType="1"/>
            </p:cNvSpPr>
            <p:nvPr/>
          </p:nvSpPr>
          <p:spPr bwMode="auto">
            <a:xfrm flipV="1">
              <a:off x="3411" y="1795"/>
              <a:ext cx="242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4" name="Line 36"/>
            <p:cNvSpPr>
              <a:spLocks noChangeShapeType="1"/>
            </p:cNvSpPr>
            <p:nvPr/>
          </p:nvSpPr>
          <p:spPr bwMode="auto">
            <a:xfrm flipV="1">
              <a:off x="3459" y="2033"/>
              <a:ext cx="4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5" name="Line 37"/>
            <p:cNvSpPr>
              <a:spLocks noChangeShapeType="1"/>
            </p:cNvSpPr>
            <p:nvPr/>
          </p:nvSpPr>
          <p:spPr bwMode="auto">
            <a:xfrm>
              <a:off x="3456" y="2239"/>
              <a:ext cx="2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6" name="Line 38"/>
            <p:cNvSpPr>
              <a:spLocks noChangeShapeType="1"/>
            </p:cNvSpPr>
            <p:nvPr/>
          </p:nvSpPr>
          <p:spPr bwMode="auto">
            <a:xfrm>
              <a:off x="1611" y="1806"/>
              <a:ext cx="2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7" name="Line 39"/>
            <p:cNvSpPr>
              <a:spLocks noChangeShapeType="1"/>
            </p:cNvSpPr>
            <p:nvPr/>
          </p:nvSpPr>
          <p:spPr bwMode="auto">
            <a:xfrm>
              <a:off x="1616" y="2049"/>
              <a:ext cx="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8" name="Line 40"/>
            <p:cNvSpPr>
              <a:spLocks noChangeShapeType="1"/>
            </p:cNvSpPr>
            <p:nvPr/>
          </p:nvSpPr>
          <p:spPr bwMode="auto">
            <a:xfrm>
              <a:off x="1616" y="2297"/>
              <a:ext cx="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69" name="Oval 41"/>
            <p:cNvSpPr>
              <a:spLocks noChangeArrowheads="1"/>
            </p:cNvSpPr>
            <p:nvPr/>
          </p:nvSpPr>
          <p:spPr bwMode="auto">
            <a:xfrm>
              <a:off x="3414" y="2009"/>
              <a:ext cx="38" cy="4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0" name="Oval 42"/>
            <p:cNvSpPr>
              <a:spLocks noChangeArrowheads="1"/>
            </p:cNvSpPr>
            <p:nvPr/>
          </p:nvSpPr>
          <p:spPr bwMode="auto">
            <a:xfrm>
              <a:off x="3418" y="2220"/>
              <a:ext cx="38" cy="4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1" name="Text Box 43"/>
            <p:cNvSpPr txBox="1">
              <a:spLocks noChangeArrowheads="1"/>
            </p:cNvSpPr>
            <p:nvPr/>
          </p:nvSpPr>
          <p:spPr bwMode="auto">
            <a:xfrm>
              <a:off x="1415" y="1660"/>
              <a:ext cx="271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9372" name="Text Box 44"/>
            <p:cNvSpPr txBox="1">
              <a:spLocks noChangeArrowheads="1"/>
            </p:cNvSpPr>
            <p:nvPr/>
          </p:nvSpPr>
          <p:spPr bwMode="auto">
            <a:xfrm>
              <a:off x="1428" y="1931"/>
              <a:ext cx="258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9373" name="Text Box 45"/>
            <p:cNvSpPr txBox="1">
              <a:spLocks noChangeArrowheads="1"/>
            </p:cNvSpPr>
            <p:nvPr/>
          </p:nvSpPr>
          <p:spPr bwMode="auto">
            <a:xfrm>
              <a:off x="1353" y="2172"/>
              <a:ext cx="382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CP</a:t>
              </a:r>
            </a:p>
          </p:txBody>
        </p:sp>
        <p:sp>
          <p:nvSpPr>
            <p:cNvPr id="99374" name="Text Box 46"/>
            <p:cNvSpPr txBox="1">
              <a:spLocks noChangeArrowheads="1"/>
            </p:cNvSpPr>
            <p:nvPr/>
          </p:nvSpPr>
          <p:spPr bwMode="auto">
            <a:xfrm>
              <a:off x="3666" y="2140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9375" name="Line 47"/>
            <p:cNvSpPr>
              <a:spLocks noChangeShapeType="1"/>
            </p:cNvSpPr>
            <p:nvPr/>
          </p:nvSpPr>
          <p:spPr bwMode="auto">
            <a:xfrm flipV="1">
              <a:off x="2986" y="1366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6" name="Line 48"/>
            <p:cNvSpPr>
              <a:spLocks noChangeShapeType="1"/>
            </p:cNvSpPr>
            <p:nvPr/>
          </p:nvSpPr>
          <p:spPr bwMode="auto">
            <a:xfrm>
              <a:off x="2134" y="1190"/>
              <a:ext cx="14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7" name="Rectangle 49"/>
            <p:cNvSpPr>
              <a:spLocks noChangeArrowheads="1"/>
            </p:cNvSpPr>
            <p:nvPr/>
          </p:nvSpPr>
          <p:spPr bwMode="auto">
            <a:xfrm>
              <a:off x="3554" y="1122"/>
              <a:ext cx="184" cy="313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8" name="Line 50"/>
            <p:cNvSpPr>
              <a:spLocks noChangeShapeType="1"/>
            </p:cNvSpPr>
            <p:nvPr/>
          </p:nvSpPr>
          <p:spPr bwMode="auto">
            <a:xfrm>
              <a:off x="3778" y="1276"/>
              <a:ext cx="1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79" name="Line 51"/>
            <p:cNvSpPr>
              <a:spLocks noChangeShapeType="1"/>
            </p:cNvSpPr>
            <p:nvPr/>
          </p:nvSpPr>
          <p:spPr bwMode="auto">
            <a:xfrm>
              <a:off x="3914" y="1276"/>
              <a:ext cx="0" cy="7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380" name="Text Box 52"/>
            <p:cNvSpPr txBox="1">
              <a:spLocks noChangeArrowheads="1"/>
            </p:cNvSpPr>
            <p:nvPr/>
          </p:nvSpPr>
          <p:spPr bwMode="auto">
            <a:xfrm>
              <a:off x="2062" y="2593"/>
              <a:ext cx="20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381" name="Text Box 53"/>
            <p:cNvSpPr txBox="1">
              <a:spLocks noChangeArrowheads="1"/>
            </p:cNvSpPr>
            <p:nvPr/>
          </p:nvSpPr>
          <p:spPr bwMode="auto">
            <a:xfrm>
              <a:off x="2366" y="2593"/>
              <a:ext cx="214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382" name="Text Box 54"/>
            <p:cNvSpPr txBox="1">
              <a:spLocks noChangeArrowheads="1"/>
            </p:cNvSpPr>
            <p:nvPr/>
          </p:nvSpPr>
          <p:spPr bwMode="auto">
            <a:xfrm>
              <a:off x="2652" y="2593"/>
              <a:ext cx="210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383" name="Text Box 55"/>
            <p:cNvSpPr txBox="1">
              <a:spLocks noChangeArrowheads="1"/>
            </p:cNvSpPr>
            <p:nvPr/>
          </p:nvSpPr>
          <p:spPr bwMode="auto">
            <a:xfrm>
              <a:off x="2969" y="2584"/>
              <a:ext cx="210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435" name="Line 107"/>
            <p:cNvSpPr>
              <a:spLocks noChangeShapeType="1"/>
            </p:cNvSpPr>
            <p:nvPr/>
          </p:nvSpPr>
          <p:spPr bwMode="auto">
            <a:xfrm flipH="1">
              <a:off x="2720" y="1406"/>
              <a:ext cx="0" cy="1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99451" name="Group 123"/>
          <p:cNvGrpSpPr/>
          <p:nvPr/>
        </p:nvGrpSpPr>
        <p:grpSpPr bwMode="auto">
          <a:xfrm>
            <a:off x="3520430" y="4273153"/>
            <a:ext cx="1771650" cy="307975"/>
            <a:chOff x="2148" y="1536"/>
            <a:chExt cx="1116" cy="194"/>
          </a:xfrm>
        </p:grpSpPr>
        <p:sp>
          <p:nvSpPr>
            <p:cNvPr id="99452" name="Text Box 124"/>
            <p:cNvSpPr txBox="1">
              <a:spLocks noChangeArrowheads="1"/>
            </p:cNvSpPr>
            <p:nvPr/>
          </p:nvSpPr>
          <p:spPr bwMode="auto">
            <a:xfrm>
              <a:off x="2148" y="1536"/>
              <a:ext cx="2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99453" name="Text Box 125"/>
            <p:cNvSpPr txBox="1">
              <a:spLocks noChangeArrowheads="1"/>
            </p:cNvSpPr>
            <p:nvPr/>
          </p:nvSpPr>
          <p:spPr bwMode="auto">
            <a:xfrm>
              <a:off x="2448" y="1536"/>
              <a:ext cx="2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99454" name="Text Box 126"/>
            <p:cNvSpPr txBox="1">
              <a:spLocks noChangeArrowheads="1"/>
            </p:cNvSpPr>
            <p:nvPr/>
          </p:nvSpPr>
          <p:spPr bwMode="auto">
            <a:xfrm>
              <a:off x="2748" y="1536"/>
              <a:ext cx="2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99455" name="Text Box 127"/>
            <p:cNvSpPr txBox="1">
              <a:spLocks noChangeArrowheads="1"/>
            </p:cNvSpPr>
            <p:nvPr/>
          </p:nvSpPr>
          <p:spPr bwMode="auto">
            <a:xfrm>
              <a:off x="3048" y="1536"/>
              <a:ext cx="2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99456" name="Text Box 128"/>
          <p:cNvSpPr txBox="1">
            <a:spLocks noChangeArrowheads="1"/>
          </p:cNvSpPr>
          <p:nvPr/>
        </p:nvSpPr>
        <p:spPr bwMode="auto">
          <a:xfrm>
            <a:off x="6305550" y="3886200"/>
            <a:ext cx="3429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1400" b="1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99486" name="Group 158"/>
          <p:cNvGrpSpPr/>
          <p:nvPr/>
        </p:nvGrpSpPr>
        <p:grpSpPr bwMode="auto">
          <a:xfrm>
            <a:off x="3486150" y="3686175"/>
            <a:ext cx="1771650" cy="581025"/>
            <a:chOff x="312" y="2388"/>
            <a:chExt cx="1116" cy="414"/>
          </a:xfrm>
        </p:grpSpPr>
        <p:sp>
          <p:nvSpPr>
            <p:cNvPr id="99467" name="Text Box 139"/>
            <p:cNvSpPr txBox="1">
              <a:spLocks noChangeArrowheads="1"/>
            </p:cNvSpPr>
            <p:nvPr/>
          </p:nvSpPr>
          <p:spPr bwMode="auto">
            <a:xfrm>
              <a:off x="312" y="2388"/>
              <a:ext cx="21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468" name="Text Box 140"/>
            <p:cNvSpPr txBox="1">
              <a:spLocks noChangeArrowheads="1"/>
            </p:cNvSpPr>
            <p:nvPr/>
          </p:nvSpPr>
          <p:spPr bwMode="auto">
            <a:xfrm>
              <a:off x="612" y="2388"/>
              <a:ext cx="21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469" name="Text Box 141"/>
            <p:cNvSpPr txBox="1">
              <a:spLocks noChangeArrowheads="1"/>
            </p:cNvSpPr>
            <p:nvPr/>
          </p:nvSpPr>
          <p:spPr bwMode="auto">
            <a:xfrm>
              <a:off x="912" y="2388"/>
              <a:ext cx="21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470" name="Text Box 142"/>
            <p:cNvSpPr txBox="1">
              <a:spLocks noChangeArrowheads="1"/>
            </p:cNvSpPr>
            <p:nvPr/>
          </p:nvSpPr>
          <p:spPr bwMode="auto">
            <a:xfrm>
              <a:off x="1212" y="2388"/>
              <a:ext cx="216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1400" b="1">
                  <a:solidFill>
                    <a:srgbClr val="3333CC"/>
                  </a:solidFill>
                </a:rPr>
                <a:t>0</a:t>
              </a:r>
            </a:p>
          </p:txBody>
        </p:sp>
        <p:sp>
          <p:nvSpPr>
            <p:cNvPr id="99471" name="Line 143"/>
            <p:cNvSpPr>
              <a:spLocks noChangeShapeType="1"/>
            </p:cNvSpPr>
            <p:nvPr/>
          </p:nvSpPr>
          <p:spPr bwMode="auto">
            <a:xfrm flipV="1">
              <a:off x="420" y="2598"/>
              <a:ext cx="0" cy="2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72" name="Line 144"/>
            <p:cNvSpPr>
              <a:spLocks noChangeShapeType="1"/>
            </p:cNvSpPr>
            <p:nvPr/>
          </p:nvSpPr>
          <p:spPr bwMode="auto">
            <a:xfrm flipV="1">
              <a:off x="708" y="2598"/>
              <a:ext cx="0" cy="2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73" name="Line 145"/>
            <p:cNvSpPr>
              <a:spLocks noChangeShapeType="1"/>
            </p:cNvSpPr>
            <p:nvPr/>
          </p:nvSpPr>
          <p:spPr bwMode="auto">
            <a:xfrm flipV="1">
              <a:off x="1008" y="2598"/>
              <a:ext cx="0" cy="2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74" name="Line 146"/>
            <p:cNvSpPr>
              <a:spLocks noChangeShapeType="1"/>
            </p:cNvSpPr>
            <p:nvPr/>
          </p:nvSpPr>
          <p:spPr bwMode="auto">
            <a:xfrm flipV="1">
              <a:off x="1314" y="2586"/>
              <a:ext cx="0" cy="2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99481" name="Group 153"/>
          <p:cNvGrpSpPr/>
          <p:nvPr/>
        </p:nvGrpSpPr>
        <p:grpSpPr bwMode="auto">
          <a:xfrm>
            <a:off x="1835150" y="5454650"/>
            <a:ext cx="476250" cy="342900"/>
            <a:chOff x="236" y="2640"/>
            <a:chExt cx="300" cy="216"/>
          </a:xfrm>
        </p:grpSpPr>
        <p:sp>
          <p:nvSpPr>
            <p:cNvPr id="99482" name="Line 154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83" name="Line 155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84" name="Line 156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  <p:sp>
          <p:nvSpPr>
            <p:cNvPr id="99485" name="Line 157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600" b="1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9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9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utoUpdateAnimBg="0"/>
      <p:bldP spid="99425" grpId="0" animBg="1"/>
      <p:bldP spid="99426" grpId="0" animBg="1"/>
      <p:bldP spid="99427" grpId="0" animBg="1"/>
      <p:bldP spid="99432" grpId="0" animBg="1"/>
      <p:bldP spid="99433" grpId="0" animBg="1"/>
      <p:bldP spid="99424" grpId="0" animBg="1"/>
      <p:bldP spid="9945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触发器状态转移图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" y="1417638"/>
            <a:ext cx="3058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逻辑表达式：</a:t>
            </a:r>
          </a:p>
          <a:p>
            <a:r>
              <a:rPr lang="en-US" altLang="zh-CN" sz="2000" dirty="0"/>
              <a:t>Q</a:t>
            </a:r>
            <a:r>
              <a:rPr lang="en-US" altLang="zh-CN" sz="2000" baseline="-25000" dirty="0"/>
              <a:t>N+1</a:t>
            </a:r>
            <a:r>
              <a:rPr lang="en-US" altLang="zh-CN" sz="2000" dirty="0"/>
              <a:t>=S+R’Q</a:t>
            </a:r>
            <a:r>
              <a:rPr lang="en-US" altLang="zh-CN" sz="2000" baseline="-25000" dirty="0"/>
              <a:t>N</a:t>
            </a:r>
            <a:endParaRPr lang="zh-CN" altLang="zh-CN" sz="2000" dirty="0"/>
          </a:p>
          <a:p>
            <a:r>
              <a:rPr lang="en-US" altLang="zh-CN" sz="2000" dirty="0"/>
              <a:t>RS=0</a:t>
            </a:r>
            <a:r>
              <a:rPr lang="zh-CN" altLang="zh-CN" sz="2000" dirty="0"/>
              <a:t>；约束条件。</a:t>
            </a:r>
          </a:p>
        </p:txBody>
      </p:sp>
      <p:sp>
        <p:nvSpPr>
          <p:cNvPr id="5" name="椭圆 4"/>
          <p:cNvSpPr/>
          <p:nvPr/>
        </p:nvSpPr>
        <p:spPr>
          <a:xfrm>
            <a:off x="2555775" y="3717032"/>
            <a:ext cx="959957" cy="792088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n-ea"/>
              </a:rPr>
              <a:t>Q=0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05164" y="3789040"/>
            <a:ext cx="1046956" cy="792088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n-ea"/>
              </a:rPr>
              <a:t>Q=1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07704" y="4077072"/>
            <a:ext cx="648071" cy="1800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/>
          <p:cNvSpPr/>
          <p:nvPr/>
        </p:nvSpPr>
        <p:spPr>
          <a:xfrm>
            <a:off x="3275856" y="3501008"/>
            <a:ext cx="1872208" cy="792088"/>
          </a:xfrm>
          <a:prstGeom prst="arc">
            <a:avLst>
              <a:gd name="adj1" fmla="val 11213445"/>
              <a:gd name="adj2" fmla="val 21205961"/>
            </a:avLst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 rot="10800000">
            <a:off x="3255369" y="3924384"/>
            <a:ext cx="1964702" cy="1088792"/>
          </a:xfrm>
          <a:prstGeom prst="arc">
            <a:avLst>
              <a:gd name="adj1" fmla="val 11227869"/>
              <a:gd name="adj2" fmla="val 0"/>
            </a:avLst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8"/>
          <p:cNvSpPr/>
          <p:nvPr/>
        </p:nvSpPr>
        <p:spPr>
          <a:xfrm>
            <a:off x="2463279" y="3392996"/>
            <a:ext cx="720080" cy="576064"/>
          </a:xfrm>
          <a:prstGeom prst="arc">
            <a:avLst>
              <a:gd name="adj1" fmla="val 7976947"/>
              <a:gd name="adj2" fmla="val 451518"/>
            </a:avLst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>
            <a:off x="5292080" y="3501008"/>
            <a:ext cx="576064" cy="684076"/>
          </a:xfrm>
          <a:prstGeom prst="arc">
            <a:avLst>
              <a:gd name="adj1" fmla="val 11173093"/>
              <a:gd name="adj2" fmla="val 4678237"/>
            </a:avLst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63888" y="321501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S=1,R=0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563888" y="501317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S=0,R=1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493741" y="2777152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R=1</a:t>
            </a:r>
          </a:p>
          <a:p>
            <a:r>
              <a:rPr lang="en-US" altLang="zh-CN" dirty="0"/>
              <a:t>S=0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292080" y="2891844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S=1</a:t>
            </a:r>
          </a:p>
          <a:p>
            <a:r>
              <a:rPr lang="en-US" altLang="zh-CN" dirty="0"/>
              <a:t>R=0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5536" y="1282532"/>
            <a:ext cx="8229600" cy="1083576"/>
          </a:xfrm>
        </p:spPr>
        <p:txBody>
          <a:bodyPr/>
          <a:lstStyle/>
          <a:p>
            <a:r>
              <a:rPr lang="zh-CN" altLang="en-US" dirty="0"/>
              <a:t>同步置零法的初态一定是</a:t>
            </a: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r>
              <a:rPr lang="zh-CN" altLang="en-US" dirty="0"/>
              <a:t>，而置数法的初态可以使任何一个状态，只要跳过</a:t>
            </a:r>
            <a:r>
              <a:rPr lang="en-US" altLang="zh-CN" dirty="0"/>
              <a:t>M</a:t>
            </a:r>
            <a:r>
              <a:rPr lang="zh-CN" altLang="en-US" dirty="0"/>
              <a:t>－</a:t>
            </a:r>
            <a:r>
              <a:rPr lang="en-US" altLang="zh-CN" dirty="0"/>
              <a:t>N</a:t>
            </a:r>
            <a:r>
              <a:rPr lang="zh-CN" altLang="en-US" dirty="0"/>
              <a:t>个状态即可。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置数法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9" b="16238"/>
          <a:stretch>
            <a:fillRect/>
          </a:stretch>
        </p:blipFill>
        <p:spPr bwMode="auto">
          <a:xfrm>
            <a:off x="2483768" y="2762294"/>
            <a:ext cx="4752256" cy="3459996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16329" y="2096481"/>
            <a:ext cx="1655961" cy="665813"/>
          </a:xfrm>
          <a:prstGeom prst="wedgeRoundRectCallout">
            <a:avLst>
              <a:gd name="adj1" fmla="val -55874"/>
              <a:gd name="adj2" fmla="val 70485"/>
              <a:gd name="adj3" fmla="val 16667"/>
            </a:avLst>
          </a:prstGeom>
          <a:solidFill>
            <a:srgbClr val="FFFF99"/>
          </a:solidFill>
          <a:ln w="12700" cap="sq">
            <a:solidFill>
              <a:srgbClr val="00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>
                <a:solidFill>
                  <a:srgbClr val="FF3300"/>
                </a:solidFill>
              </a:rPr>
              <a:t>产生预置信号的状态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5004048" y="6289322"/>
            <a:ext cx="1081087" cy="504825"/>
          </a:xfrm>
          <a:prstGeom prst="wedgeRoundRectCallout">
            <a:avLst>
              <a:gd name="adj1" fmla="val -53734"/>
              <a:gd name="adj2" fmla="val -100315"/>
              <a:gd name="adj3" fmla="val 16667"/>
            </a:avLst>
          </a:prstGeom>
          <a:solidFill>
            <a:srgbClr val="FFFF99"/>
          </a:solidFill>
          <a:ln w="12700" cap="sq">
            <a:solidFill>
              <a:srgbClr val="00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>
                <a:solidFill>
                  <a:srgbClr val="FF3300"/>
                </a:solidFill>
              </a:rPr>
              <a:t>初态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使用同步置数法构成十进制计数器</a:t>
            </a:r>
          </a:p>
        </p:txBody>
      </p:sp>
      <p:grpSp>
        <p:nvGrpSpPr>
          <p:cNvPr id="4" name="Group 117"/>
          <p:cNvGrpSpPr/>
          <p:nvPr/>
        </p:nvGrpSpPr>
        <p:grpSpPr bwMode="auto">
          <a:xfrm>
            <a:off x="5603875" y="4864100"/>
            <a:ext cx="738188" cy="412750"/>
            <a:chOff x="2855" y="3064"/>
            <a:chExt cx="465" cy="260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855" y="3064"/>
              <a:ext cx="465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0111</a:t>
              </a: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856" y="3067"/>
              <a:ext cx="430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7" name="Group 108"/>
          <p:cNvGrpSpPr/>
          <p:nvPr/>
        </p:nvGrpSpPr>
        <p:grpSpPr bwMode="auto">
          <a:xfrm>
            <a:off x="5603875" y="4076700"/>
            <a:ext cx="738188" cy="404813"/>
            <a:chOff x="2855" y="2568"/>
            <a:chExt cx="465" cy="255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2855" y="2572"/>
              <a:ext cx="46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0110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856" y="2568"/>
              <a:ext cx="430" cy="25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10" name="Group 109"/>
          <p:cNvGrpSpPr/>
          <p:nvPr/>
        </p:nvGrpSpPr>
        <p:grpSpPr bwMode="auto">
          <a:xfrm>
            <a:off x="4608513" y="4076700"/>
            <a:ext cx="738187" cy="404813"/>
            <a:chOff x="2228" y="2568"/>
            <a:chExt cx="465" cy="255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228" y="2572"/>
              <a:ext cx="46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1111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230" y="2568"/>
              <a:ext cx="429" cy="25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13" name="Group 110"/>
          <p:cNvGrpSpPr/>
          <p:nvPr/>
        </p:nvGrpSpPr>
        <p:grpSpPr bwMode="auto">
          <a:xfrm>
            <a:off x="3598863" y="4076700"/>
            <a:ext cx="739775" cy="404813"/>
            <a:chOff x="1592" y="2568"/>
            <a:chExt cx="466" cy="255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592" y="2572"/>
              <a:ext cx="46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1110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594" y="2568"/>
              <a:ext cx="430" cy="255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16" name="Group 111"/>
          <p:cNvGrpSpPr/>
          <p:nvPr/>
        </p:nvGrpSpPr>
        <p:grpSpPr bwMode="auto">
          <a:xfrm>
            <a:off x="2576513" y="4076700"/>
            <a:ext cx="738187" cy="423863"/>
            <a:chOff x="948" y="2568"/>
            <a:chExt cx="465" cy="267"/>
          </a:xfrm>
        </p:grpSpPr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948" y="2572"/>
              <a:ext cx="46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1101</a:t>
              </a: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950" y="2568"/>
              <a:ext cx="429" cy="267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3302000" y="4270375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4324350" y="5875338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5330825" y="5875338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334000" y="4287838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324350" y="4270375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5943600" y="4530725"/>
            <a:ext cx="0" cy="3175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grpSp>
        <p:nvGrpSpPr>
          <p:cNvPr id="25" name="Group 116"/>
          <p:cNvGrpSpPr/>
          <p:nvPr/>
        </p:nvGrpSpPr>
        <p:grpSpPr bwMode="auto">
          <a:xfrm>
            <a:off x="5603875" y="5662613"/>
            <a:ext cx="738188" cy="414337"/>
            <a:chOff x="2855" y="3567"/>
            <a:chExt cx="465" cy="261"/>
          </a:xfrm>
        </p:grpSpPr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855" y="3580"/>
              <a:ext cx="46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1000</a:t>
              </a: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2856" y="3567"/>
              <a:ext cx="430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28" name="Group 115"/>
          <p:cNvGrpSpPr/>
          <p:nvPr/>
        </p:nvGrpSpPr>
        <p:grpSpPr bwMode="auto">
          <a:xfrm>
            <a:off x="4608513" y="5662613"/>
            <a:ext cx="738187" cy="414337"/>
            <a:chOff x="2228" y="3567"/>
            <a:chExt cx="465" cy="261"/>
          </a:xfrm>
        </p:grpSpPr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2228" y="3580"/>
              <a:ext cx="46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1001</a:t>
              </a: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2230" y="3567"/>
              <a:ext cx="429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31" name="Group 114"/>
          <p:cNvGrpSpPr/>
          <p:nvPr/>
        </p:nvGrpSpPr>
        <p:grpSpPr bwMode="auto">
          <a:xfrm>
            <a:off x="3598863" y="5662613"/>
            <a:ext cx="739775" cy="414337"/>
            <a:chOff x="1592" y="3567"/>
            <a:chExt cx="466" cy="261"/>
          </a:xfrm>
        </p:grpSpPr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1592" y="3580"/>
              <a:ext cx="46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1010</a:t>
              </a:r>
            </a:p>
          </p:txBody>
        </p:sp>
        <p:sp>
          <p:nvSpPr>
            <p:cNvPr id="33" name="Oval 28"/>
            <p:cNvSpPr>
              <a:spLocks noChangeArrowheads="1"/>
            </p:cNvSpPr>
            <p:nvPr/>
          </p:nvSpPr>
          <p:spPr bwMode="auto">
            <a:xfrm>
              <a:off x="1594" y="3567"/>
              <a:ext cx="430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34" name="Group 113"/>
          <p:cNvGrpSpPr/>
          <p:nvPr/>
        </p:nvGrpSpPr>
        <p:grpSpPr bwMode="auto">
          <a:xfrm>
            <a:off x="2576513" y="5662613"/>
            <a:ext cx="738187" cy="406400"/>
            <a:chOff x="948" y="3567"/>
            <a:chExt cx="465" cy="256"/>
          </a:xfrm>
        </p:grpSpPr>
        <p:sp>
          <p:nvSpPr>
            <p:cNvPr id="35" name="Text Box 29"/>
            <p:cNvSpPr txBox="1">
              <a:spLocks noChangeArrowheads="1"/>
            </p:cNvSpPr>
            <p:nvPr/>
          </p:nvSpPr>
          <p:spPr bwMode="auto">
            <a:xfrm>
              <a:off x="948" y="3580"/>
              <a:ext cx="465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1011</a:t>
              </a:r>
            </a:p>
          </p:txBody>
        </p:sp>
        <p:sp>
          <p:nvSpPr>
            <p:cNvPr id="36" name="Oval 30"/>
            <p:cNvSpPr>
              <a:spLocks noChangeArrowheads="1"/>
            </p:cNvSpPr>
            <p:nvPr/>
          </p:nvSpPr>
          <p:spPr bwMode="auto">
            <a:xfrm>
              <a:off x="950" y="3567"/>
              <a:ext cx="429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grpSp>
        <p:nvGrpSpPr>
          <p:cNvPr id="37" name="Group 112"/>
          <p:cNvGrpSpPr/>
          <p:nvPr/>
        </p:nvGrpSpPr>
        <p:grpSpPr bwMode="auto">
          <a:xfrm>
            <a:off x="2576513" y="4868863"/>
            <a:ext cx="738187" cy="427037"/>
            <a:chOff x="948" y="3067"/>
            <a:chExt cx="465" cy="269"/>
          </a:xfrm>
        </p:grpSpPr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948" y="3076"/>
              <a:ext cx="465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>
                  <a:solidFill>
                    <a:srgbClr val="006600"/>
                  </a:solidFill>
                </a:rPr>
                <a:t>1100</a:t>
              </a:r>
            </a:p>
          </p:txBody>
        </p:sp>
        <p:sp>
          <p:nvSpPr>
            <p:cNvPr id="39" name="Oval 32"/>
            <p:cNvSpPr>
              <a:spLocks noChangeArrowheads="1"/>
            </p:cNvSpPr>
            <p:nvPr/>
          </p:nvSpPr>
          <p:spPr bwMode="auto">
            <a:xfrm>
              <a:off x="950" y="3067"/>
              <a:ext cx="429" cy="25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</p:grp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5943600" y="5307013"/>
            <a:ext cx="0" cy="3175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3298825" y="5875338"/>
            <a:ext cx="2413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2917825" y="5307013"/>
            <a:ext cx="0" cy="3175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2917825" y="4495800"/>
            <a:ext cx="0" cy="3175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grpSp>
        <p:nvGrpSpPr>
          <p:cNvPr id="44" name="Group 99"/>
          <p:cNvGrpSpPr/>
          <p:nvPr/>
        </p:nvGrpSpPr>
        <p:grpSpPr bwMode="auto">
          <a:xfrm>
            <a:off x="2228850" y="1428750"/>
            <a:ext cx="4248150" cy="2438400"/>
            <a:chOff x="1404" y="900"/>
            <a:chExt cx="2676" cy="1536"/>
          </a:xfrm>
        </p:grpSpPr>
        <p:sp>
          <p:nvSpPr>
            <p:cNvPr id="45" name="Rectangle 55"/>
            <p:cNvSpPr>
              <a:spLocks noChangeArrowheads="1"/>
            </p:cNvSpPr>
            <p:nvPr/>
          </p:nvSpPr>
          <p:spPr bwMode="auto">
            <a:xfrm>
              <a:off x="1880" y="1165"/>
              <a:ext cx="1616" cy="840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46" name="Text Box 56"/>
            <p:cNvSpPr txBox="1">
              <a:spLocks noChangeArrowheads="1"/>
            </p:cNvSpPr>
            <p:nvPr/>
          </p:nvSpPr>
          <p:spPr bwMode="auto">
            <a:xfrm>
              <a:off x="2064" y="1131"/>
              <a:ext cx="1281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 Q</a:t>
              </a:r>
              <a:r>
                <a:rPr kumimoji="0" lang="en-US" altLang="zh-CN" sz="1600" b="0" baseline="-25000"/>
                <a:t>0</a:t>
              </a:r>
              <a:r>
                <a:rPr kumimoji="0" lang="en-US" altLang="zh-CN" sz="1600" b="0"/>
                <a:t>   Q</a:t>
              </a:r>
              <a:r>
                <a:rPr kumimoji="0" lang="en-US" altLang="zh-CN" sz="1600" b="0" baseline="-25000"/>
                <a:t>1</a:t>
              </a:r>
              <a:r>
                <a:rPr kumimoji="0" lang="en-US" altLang="zh-CN" sz="1600" b="0"/>
                <a:t>   Q</a:t>
              </a:r>
              <a:r>
                <a:rPr kumimoji="0" lang="en-US" altLang="zh-CN" sz="1600" b="0" baseline="-25000"/>
                <a:t>2</a:t>
              </a:r>
              <a:r>
                <a:rPr kumimoji="0" lang="en-US" altLang="zh-CN" sz="1600" b="0"/>
                <a:t>   Q</a:t>
              </a:r>
              <a:r>
                <a:rPr kumimoji="0" lang="en-US" altLang="zh-CN" sz="1600" b="0" baseline="-25000"/>
                <a:t>3</a:t>
              </a:r>
              <a:endParaRPr kumimoji="0" lang="en-US" altLang="zh-CN" sz="1600" b="0"/>
            </a:p>
          </p:txBody>
        </p:sp>
        <p:sp>
          <p:nvSpPr>
            <p:cNvPr id="47" name="Text Box 57"/>
            <p:cNvSpPr txBox="1">
              <a:spLocks noChangeArrowheads="1"/>
            </p:cNvSpPr>
            <p:nvPr/>
          </p:nvSpPr>
          <p:spPr bwMode="auto">
            <a:xfrm>
              <a:off x="2112" y="1735"/>
              <a:ext cx="1224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D</a:t>
              </a:r>
              <a:r>
                <a:rPr kumimoji="0" lang="en-US" altLang="zh-CN" sz="1600" b="0" baseline="-25000"/>
                <a:t>0</a:t>
              </a:r>
              <a:r>
                <a:rPr kumimoji="0" lang="en-US" altLang="zh-CN" sz="1600" b="0"/>
                <a:t>   D</a:t>
              </a:r>
              <a:r>
                <a:rPr kumimoji="0" lang="en-US" altLang="zh-CN" sz="1600" b="0" baseline="-25000"/>
                <a:t>1</a:t>
              </a:r>
              <a:r>
                <a:rPr kumimoji="0" lang="en-US" altLang="zh-CN" sz="1600" b="0"/>
                <a:t>   D</a:t>
              </a:r>
              <a:r>
                <a:rPr kumimoji="0" lang="en-US" altLang="zh-CN" sz="1600" b="0" baseline="-25000"/>
                <a:t>2</a:t>
              </a:r>
              <a:r>
                <a:rPr kumimoji="0" lang="en-US" altLang="zh-CN" sz="1600" b="0"/>
                <a:t>   D</a:t>
              </a:r>
              <a:r>
                <a:rPr kumimoji="0" lang="en-US" altLang="zh-CN" sz="1600" b="0" baseline="-25000"/>
                <a:t>3</a:t>
              </a:r>
              <a:endParaRPr kumimoji="0" lang="en-US" altLang="zh-CN" sz="1600" b="0"/>
            </a:p>
          </p:txBody>
        </p:sp>
        <p:sp>
          <p:nvSpPr>
            <p:cNvPr id="48" name="Text Box 58"/>
            <p:cNvSpPr txBox="1">
              <a:spLocks noChangeArrowheads="1"/>
            </p:cNvSpPr>
            <p:nvPr/>
          </p:nvSpPr>
          <p:spPr bwMode="auto">
            <a:xfrm>
              <a:off x="2430" y="1406"/>
              <a:ext cx="592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74161</a:t>
              </a:r>
            </a:p>
          </p:txBody>
        </p:sp>
        <p:sp>
          <p:nvSpPr>
            <p:cNvPr id="49" name="Line 59"/>
            <p:cNvSpPr>
              <a:spLocks noChangeShapeType="1"/>
            </p:cNvSpPr>
            <p:nvPr/>
          </p:nvSpPr>
          <p:spPr bwMode="auto">
            <a:xfrm>
              <a:off x="1884" y="1769"/>
              <a:ext cx="58" cy="7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50" name="Line 60"/>
            <p:cNvSpPr>
              <a:spLocks noChangeShapeType="1"/>
            </p:cNvSpPr>
            <p:nvPr/>
          </p:nvSpPr>
          <p:spPr bwMode="auto">
            <a:xfrm flipH="1">
              <a:off x="1877" y="1842"/>
              <a:ext cx="55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51" name="Text Box 61"/>
            <p:cNvSpPr txBox="1">
              <a:spLocks noChangeArrowheads="1"/>
            </p:cNvSpPr>
            <p:nvPr/>
          </p:nvSpPr>
          <p:spPr bwMode="auto">
            <a:xfrm>
              <a:off x="1876" y="1216"/>
              <a:ext cx="308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EP</a:t>
              </a:r>
            </a:p>
          </p:txBody>
        </p:sp>
        <p:sp>
          <p:nvSpPr>
            <p:cNvPr id="52" name="Text Box 62"/>
            <p:cNvSpPr txBox="1">
              <a:spLocks noChangeArrowheads="1"/>
            </p:cNvSpPr>
            <p:nvPr/>
          </p:nvSpPr>
          <p:spPr bwMode="auto">
            <a:xfrm>
              <a:off x="1884" y="1477"/>
              <a:ext cx="347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ET</a:t>
              </a:r>
            </a:p>
          </p:txBody>
        </p:sp>
        <p:sp>
          <p:nvSpPr>
            <p:cNvPr id="53" name="Text Box 63"/>
            <p:cNvSpPr txBox="1">
              <a:spLocks noChangeArrowheads="1"/>
            </p:cNvSpPr>
            <p:nvPr/>
          </p:nvSpPr>
          <p:spPr bwMode="auto">
            <a:xfrm>
              <a:off x="3159" y="1209"/>
              <a:ext cx="413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CO</a:t>
              </a:r>
            </a:p>
          </p:txBody>
        </p:sp>
        <p:sp>
          <p:nvSpPr>
            <p:cNvPr id="54" name="Text Box 64"/>
            <p:cNvSpPr txBox="1">
              <a:spLocks noChangeArrowheads="1"/>
            </p:cNvSpPr>
            <p:nvPr/>
          </p:nvSpPr>
          <p:spPr bwMode="auto">
            <a:xfrm>
              <a:off x="3187" y="1438"/>
              <a:ext cx="413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LD</a:t>
              </a:r>
            </a:p>
          </p:txBody>
        </p:sp>
        <p:sp>
          <p:nvSpPr>
            <p:cNvPr id="55" name="Line 65"/>
            <p:cNvSpPr>
              <a:spLocks noChangeShapeType="1"/>
            </p:cNvSpPr>
            <p:nvPr/>
          </p:nvSpPr>
          <p:spPr bwMode="auto">
            <a:xfrm>
              <a:off x="3248" y="1476"/>
              <a:ext cx="16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56" name="Text Box 66"/>
            <p:cNvSpPr txBox="1">
              <a:spLocks noChangeArrowheads="1"/>
            </p:cNvSpPr>
            <p:nvPr/>
          </p:nvSpPr>
          <p:spPr bwMode="auto">
            <a:xfrm>
              <a:off x="3180" y="1699"/>
              <a:ext cx="42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RD</a:t>
              </a:r>
            </a:p>
          </p:txBody>
        </p:sp>
        <p:sp>
          <p:nvSpPr>
            <p:cNvPr id="57" name="Line 67"/>
            <p:cNvSpPr>
              <a:spLocks noChangeShapeType="1"/>
            </p:cNvSpPr>
            <p:nvPr/>
          </p:nvSpPr>
          <p:spPr bwMode="auto">
            <a:xfrm>
              <a:off x="3256" y="1735"/>
              <a:ext cx="17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58" name="Line 68"/>
            <p:cNvSpPr>
              <a:spLocks noChangeShapeType="1"/>
            </p:cNvSpPr>
            <p:nvPr/>
          </p:nvSpPr>
          <p:spPr bwMode="auto">
            <a:xfrm flipH="1">
              <a:off x="2203" y="914"/>
              <a:ext cx="0" cy="2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59" name="Line 69"/>
            <p:cNvSpPr>
              <a:spLocks noChangeShapeType="1"/>
            </p:cNvSpPr>
            <p:nvPr/>
          </p:nvSpPr>
          <p:spPr bwMode="auto">
            <a:xfrm flipH="1">
              <a:off x="2506" y="900"/>
              <a:ext cx="0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0" name="Line 70"/>
            <p:cNvSpPr>
              <a:spLocks noChangeShapeType="1"/>
            </p:cNvSpPr>
            <p:nvPr/>
          </p:nvSpPr>
          <p:spPr bwMode="auto">
            <a:xfrm>
              <a:off x="2780" y="900"/>
              <a:ext cx="0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1" name="Line 71"/>
            <p:cNvSpPr>
              <a:spLocks noChangeShapeType="1"/>
            </p:cNvSpPr>
            <p:nvPr/>
          </p:nvSpPr>
          <p:spPr bwMode="auto">
            <a:xfrm flipH="1">
              <a:off x="3084" y="900"/>
              <a:ext cx="0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2" name="Line 72"/>
            <p:cNvSpPr>
              <a:spLocks noChangeShapeType="1"/>
            </p:cNvSpPr>
            <p:nvPr/>
          </p:nvSpPr>
          <p:spPr bwMode="auto">
            <a:xfrm>
              <a:off x="2217" y="2011"/>
              <a:ext cx="0" cy="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3" name="Line 73"/>
            <p:cNvSpPr>
              <a:spLocks noChangeShapeType="1"/>
            </p:cNvSpPr>
            <p:nvPr/>
          </p:nvSpPr>
          <p:spPr bwMode="auto">
            <a:xfrm>
              <a:off x="2520" y="1997"/>
              <a:ext cx="0" cy="1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4" name="Line 74"/>
            <p:cNvSpPr>
              <a:spLocks noChangeShapeType="1"/>
            </p:cNvSpPr>
            <p:nvPr/>
          </p:nvSpPr>
          <p:spPr bwMode="auto">
            <a:xfrm>
              <a:off x="2815" y="2011"/>
              <a:ext cx="0" cy="1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5" name="Line 75"/>
            <p:cNvSpPr>
              <a:spLocks noChangeShapeType="1"/>
            </p:cNvSpPr>
            <p:nvPr/>
          </p:nvSpPr>
          <p:spPr bwMode="auto">
            <a:xfrm>
              <a:off x="3116" y="2005"/>
              <a:ext cx="0" cy="1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6" name="Line 76"/>
            <p:cNvSpPr>
              <a:spLocks noChangeShapeType="1"/>
            </p:cNvSpPr>
            <p:nvPr/>
          </p:nvSpPr>
          <p:spPr bwMode="auto">
            <a:xfrm>
              <a:off x="3504" y="1321"/>
              <a:ext cx="2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7" name="Line 77"/>
            <p:cNvSpPr>
              <a:spLocks noChangeShapeType="1"/>
            </p:cNvSpPr>
            <p:nvPr/>
          </p:nvSpPr>
          <p:spPr bwMode="auto">
            <a:xfrm flipV="1">
              <a:off x="3545" y="1560"/>
              <a:ext cx="53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8" name="Line 78"/>
            <p:cNvSpPr>
              <a:spLocks noChangeShapeType="1"/>
            </p:cNvSpPr>
            <p:nvPr/>
          </p:nvSpPr>
          <p:spPr bwMode="auto">
            <a:xfrm>
              <a:off x="3531" y="1799"/>
              <a:ext cx="22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69" name="Line 79"/>
            <p:cNvSpPr>
              <a:spLocks noChangeShapeType="1"/>
            </p:cNvSpPr>
            <p:nvPr/>
          </p:nvSpPr>
          <p:spPr bwMode="auto">
            <a:xfrm>
              <a:off x="1660" y="1328"/>
              <a:ext cx="20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0" name="Line 80"/>
            <p:cNvSpPr>
              <a:spLocks noChangeShapeType="1"/>
            </p:cNvSpPr>
            <p:nvPr/>
          </p:nvSpPr>
          <p:spPr bwMode="auto">
            <a:xfrm>
              <a:off x="1660" y="1607"/>
              <a:ext cx="2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1" name="Line 81"/>
            <p:cNvSpPr>
              <a:spLocks noChangeShapeType="1"/>
            </p:cNvSpPr>
            <p:nvPr/>
          </p:nvSpPr>
          <p:spPr bwMode="auto">
            <a:xfrm>
              <a:off x="1680" y="1857"/>
              <a:ext cx="2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2" name="Oval 82"/>
            <p:cNvSpPr>
              <a:spLocks noChangeArrowheads="1"/>
            </p:cNvSpPr>
            <p:nvPr/>
          </p:nvSpPr>
          <p:spPr bwMode="auto">
            <a:xfrm>
              <a:off x="3500" y="1540"/>
              <a:ext cx="45" cy="4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3" name="Oval 83"/>
            <p:cNvSpPr>
              <a:spLocks noChangeArrowheads="1"/>
            </p:cNvSpPr>
            <p:nvPr/>
          </p:nvSpPr>
          <p:spPr bwMode="auto">
            <a:xfrm>
              <a:off x="3493" y="1779"/>
              <a:ext cx="39" cy="4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4" name="Oval 84"/>
            <p:cNvSpPr>
              <a:spLocks noChangeArrowheads="1"/>
            </p:cNvSpPr>
            <p:nvPr/>
          </p:nvSpPr>
          <p:spPr bwMode="auto">
            <a:xfrm>
              <a:off x="3911" y="1298"/>
              <a:ext cx="39" cy="4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75" name="Text Box 85"/>
            <p:cNvSpPr txBox="1">
              <a:spLocks noChangeArrowheads="1"/>
            </p:cNvSpPr>
            <p:nvPr/>
          </p:nvSpPr>
          <p:spPr bwMode="auto">
            <a:xfrm>
              <a:off x="1461" y="1203"/>
              <a:ext cx="191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1</a:t>
              </a:r>
            </a:p>
          </p:txBody>
        </p:sp>
        <p:sp>
          <p:nvSpPr>
            <p:cNvPr id="76" name="Text Box 86"/>
            <p:cNvSpPr txBox="1">
              <a:spLocks noChangeArrowheads="1"/>
            </p:cNvSpPr>
            <p:nvPr/>
          </p:nvSpPr>
          <p:spPr bwMode="auto">
            <a:xfrm>
              <a:off x="1483" y="1488"/>
              <a:ext cx="17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1</a:t>
              </a:r>
            </a:p>
          </p:txBody>
        </p:sp>
        <p:sp>
          <p:nvSpPr>
            <p:cNvPr id="77" name="Text Box 87"/>
            <p:cNvSpPr txBox="1">
              <a:spLocks noChangeArrowheads="1"/>
            </p:cNvSpPr>
            <p:nvPr/>
          </p:nvSpPr>
          <p:spPr bwMode="auto">
            <a:xfrm>
              <a:off x="1404" y="1744"/>
              <a:ext cx="363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CP</a:t>
              </a:r>
            </a:p>
          </p:txBody>
        </p:sp>
        <p:sp>
          <p:nvSpPr>
            <p:cNvPr id="78" name="Text Box 88"/>
            <p:cNvSpPr txBox="1">
              <a:spLocks noChangeArrowheads="1"/>
            </p:cNvSpPr>
            <p:nvPr/>
          </p:nvSpPr>
          <p:spPr bwMode="auto">
            <a:xfrm>
              <a:off x="3718" y="1664"/>
              <a:ext cx="18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1</a:t>
              </a:r>
            </a:p>
          </p:txBody>
        </p:sp>
        <p:sp>
          <p:nvSpPr>
            <p:cNvPr id="79" name="Rectangle 89"/>
            <p:cNvSpPr>
              <a:spLocks noChangeArrowheads="1"/>
            </p:cNvSpPr>
            <p:nvPr/>
          </p:nvSpPr>
          <p:spPr bwMode="auto">
            <a:xfrm>
              <a:off x="3709" y="1180"/>
              <a:ext cx="202" cy="281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80" name="Line 90"/>
            <p:cNvSpPr>
              <a:spLocks noChangeShapeType="1"/>
            </p:cNvSpPr>
            <p:nvPr/>
          </p:nvSpPr>
          <p:spPr bwMode="auto">
            <a:xfrm>
              <a:off x="3958" y="1315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81" name="Line 91"/>
            <p:cNvSpPr>
              <a:spLocks noChangeShapeType="1"/>
            </p:cNvSpPr>
            <p:nvPr/>
          </p:nvSpPr>
          <p:spPr bwMode="auto">
            <a:xfrm>
              <a:off x="4070" y="1315"/>
              <a:ext cx="0" cy="2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400"/>
            </a:p>
          </p:txBody>
        </p:sp>
        <p:sp>
          <p:nvSpPr>
            <p:cNvPr id="82" name="Text Box 92"/>
            <p:cNvSpPr txBox="1">
              <a:spLocks noChangeArrowheads="1"/>
            </p:cNvSpPr>
            <p:nvPr/>
          </p:nvSpPr>
          <p:spPr bwMode="auto">
            <a:xfrm>
              <a:off x="3725" y="1148"/>
              <a:ext cx="202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1</a:t>
              </a:r>
            </a:p>
          </p:txBody>
        </p:sp>
        <p:sp>
          <p:nvSpPr>
            <p:cNvPr id="83" name="Text Box 93"/>
            <p:cNvSpPr txBox="1">
              <a:spLocks noChangeArrowheads="1"/>
            </p:cNvSpPr>
            <p:nvPr/>
          </p:nvSpPr>
          <p:spPr bwMode="auto">
            <a:xfrm>
              <a:off x="2158" y="2129"/>
              <a:ext cx="119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0     1      1     0</a:t>
              </a:r>
            </a:p>
          </p:txBody>
        </p:sp>
        <p:sp>
          <p:nvSpPr>
            <p:cNvPr id="84" name="Text Box 94"/>
            <p:cNvSpPr txBox="1">
              <a:spLocks noChangeArrowheads="1"/>
            </p:cNvSpPr>
            <p:nvPr/>
          </p:nvSpPr>
          <p:spPr bwMode="auto">
            <a:xfrm>
              <a:off x="1905" y="1705"/>
              <a:ext cx="399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/>
                <a:t>CP</a:t>
              </a:r>
            </a:p>
          </p:txBody>
        </p:sp>
      </p:grpSp>
      <p:grpSp>
        <p:nvGrpSpPr>
          <p:cNvPr id="85" name="Group 122"/>
          <p:cNvGrpSpPr/>
          <p:nvPr/>
        </p:nvGrpSpPr>
        <p:grpSpPr bwMode="auto">
          <a:xfrm>
            <a:off x="3524250" y="1447802"/>
            <a:ext cx="1714500" cy="338138"/>
            <a:chOff x="2220" y="912"/>
            <a:chExt cx="1080" cy="213"/>
          </a:xfrm>
        </p:grpSpPr>
        <p:sp>
          <p:nvSpPr>
            <p:cNvPr id="86" name="Text Box 118"/>
            <p:cNvSpPr txBox="1">
              <a:spLocks noChangeArrowheads="1"/>
            </p:cNvSpPr>
            <p:nvPr/>
          </p:nvSpPr>
          <p:spPr bwMode="auto">
            <a:xfrm>
              <a:off x="2220" y="912"/>
              <a:ext cx="2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87" name="Text Box 119"/>
            <p:cNvSpPr txBox="1">
              <a:spLocks noChangeArrowheads="1"/>
            </p:cNvSpPr>
            <p:nvPr/>
          </p:nvSpPr>
          <p:spPr bwMode="auto">
            <a:xfrm>
              <a:off x="2520" y="912"/>
              <a:ext cx="2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88" name="Text Box 120"/>
            <p:cNvSpPr txBox="1">
              <a:spLocks noChangeArrowheads="1"/>
            </p:cNvSpPr>
            <p:nvPr/>
          </p:nvSpPr>
          <p:spPr bwMode="auto">
            <a:xfrm>
              <a:off x="2796" y="912"/>
              <a:ext cx="2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89" name="Text Box 121"/>
            <p:cNvSpPr txBox="1">
              <a:spLocks noChangeArrowheads="1"/>
            </p:cNvSpPr>
            <p:nvPr/>
          </p:nvSpPr>
          <p:spPr bwMode="auto">
            <a:xfrm>
              <a:off x="3096" y="912"/>
              <a:ext cx="2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90" name="Text Box 123"/>
          <p:cNvSpPr txBox="1">
            <a:spLocks noChangeArrowheads="1"/>
          </p:cNvSpPr>
          <p:nvPr/>
        </p:nvSpPr>
        <p:spPr bwMode="auto">
          <a:xfrm>
            <a:off x="6477000" y="1905000"/>
            <a:ext cx="3238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6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91" name="Group 128"/>
          <p:cNvGrpSpPr/>
          <p:nvPr/>
        </p:nvGrpSpPr>
        <p:grpSpPr bwMode="auto">
          <a:xfrm>
            <a:off x="1854200" y="2768600"/>
            <a:ext cx="476250" cy="342900"/>
            <a:chOff x="236" y="2640"/>
            <a:chExt cx="300" cy="216"/>
          </a:xfrm>
        </p:grpSpPr>
        <p:sp>
          <p:nvSpPr>
            <p:cNvPr id="92" name="Line 129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/>
            </a:p>
          </p:txBody>
        </p:sp>
        <p:sp>
          <p:nvSpPr>
            <p:cNvPr id="93" name="Line 130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/>
            </a:p>
          </p:txBody>
        </p:sp>
        <p:sp>
          <p:nvSpPr>
            <p:cNvPr id="94" name="Line 131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/>
            </a:p>
          </p:txBody>
        </p:sp>
        <p:sp>
          <p:nvSpPr>
            <p:cNvPr id="95" name="Line 132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0" grpId="0" animBg="1"/>
      <p:bldP spid="41" grpId="0" animBg="1"/>
      <p:bldP spid="42" grpId="0" animBg="1"/>
      <p:bldP spid="43" grpId="0" animBg="1"/>
      <p:bldP spid="90" grpId="0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用多片</a:t>
            </a:r>
            <a:r>
              <a:rPr lang="en-US" altLang="zh-CN" dirty="0"/>
              <a:t>N</a:t>
            </a:r>
            <a:r>
              <a:rPr lang="zh-CN" altLang="en-US" dirty="0"/>
              <a:t>进制计数器组合起来，才能构成</a:t>
            </a:r>
            <a:r>
              <a:rPr lang="en-US" altLang="zh-CN" dirty="0"/>
              <a:t>M</a:t>
            </a:r>
            <a:r>
              <a:rPr lang="zh-CN" altLang="en-US" dirty="0"/>
              <a:t>进制计数器。连接方式有串行进位方式、并行进位方式、整体置零方式和整体置数方式。</a:t>
            </a:r>
          </a:p>
          <a:p>
            <a:r>
              <a:rPr lang="zh-CN" altLang="en-US" dirty="0"/>
              <a:t>串行进位方式：</a:t>
            </a:r>
          </a:p>
          <a:p>
            <a:pPr lvl="1"/>
            <a:r>
              <a:rPr lang="zh-CN" altLang="en-US" dirty="0"/>
              <a:t>在串行进位方式中，以低位片的进位信号作为高位片的时钟输入信号。两片始终同时处于计数状态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并行进位方式：</a:t>
            </a:r>
            <a:endParaRPr lang="en-US" altLang="zh-CN" dirty="0"/>
          </a:p>
          <a:p>
            <a:pPr lvl="1"/>
            <a:r>
              <a:rPr lang="zh-CN" altLang="en-US" dirty="0"/>
              <a:t>在并行进位方式中，以低位片的进位输出信号作为高位片的工作状态控制信号，两片的计数脉冲接在同一计数输入脉冲信号上。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M&gt;N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939560"/>
          </a:xfrm>
        </p:spPr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74LS160</a:t>
            </a:r>
            <a:r>
              <a:rPr lang="zh-CN" altLang="en-US" dirty="0"/>
              <a:t>实现</a:t>
            </a:r>
            <a:r>
              <a:rPr lang="en-US" altLang="zh-CN" dirty="0"/>
              <a:t>100</a:t>
            </a:r>
            <a:r>
              <a:rPr lang="zh-CN" altLang="en-US" dirty="0"/>
              <a:t>进制计数器。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串行进位方式</a:t>
            </a:r>
          </a:p>
        </p:txBody>
      </p:sp>
      <p:pic>
        <p:nvPicPr>
          <p:cNvPr id="4" name="Picture 6" descr="6-3-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6" y="2708920"/>
            <a:ext cx="8496300" cy="241935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979712" y="5067695"/>
            <a:ext cx="1349011" cy="369332"/>
            <a:chOff x="1979712" y="5067695"/>
            <a:chExt cx="1349011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197971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1920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5869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98183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259644" y="3556000"/>
            <a:ext cx="756356" cy="372533"/>
          </a:xfrm>
          <a:custGeom>
            <a:avLst/>
            <a:gdLst>
              <a:gd name="connsiteX0" fmla="*/ 0 w 756356"/>
              <a:gd name="connsiteY0" fmla="*/ 361244 h 372533"/>
              <a:gd name="connsiteX1" fmla="*/ 225778 w 756356"/>
              <a:gd name="connsiteY1" fmla="*/ 361244 h 372533"/>
              <a:gd name="connsiteX2" fmla="*/ 225778 w 756356"/>
              <a:gd name="connsiteY2" fmla="*/ 0 h 372533"/>
              <a:gd name="connsiteX3" fmla="*/ 530578 w 756356"/>
              <a:gd name="connsiteY3" fmla="*/ 0 h 372533"/>
              <a:gd name="connsiteX4" fmla="*/ 530578 w 756356"/>
              <a:gd name="connsiteY4" fmla="*/ 372533 h 372533"/>
              <a:gd name="connsiteX5" fmla="*/ 756356 w 756356"/>
              <a:gd name="connsiteY5" fmla="*/ 372533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56" h="372533">
                <a:moveTo>
                  <a:pt x="0" y="361244"/>
                </a:moveTo>
                <a:lnTo>
                  <a:pt x="225778" y="361244"/>
                </a:lnTo>
                <a:lnTo>
                  <a:pt x="225778" y="0"/>
                </a:lnTo>
                <a:lnTo>
                  <a:pt x="530578" y="0"/>
                </a:lnTo>
                <a:lnTo>
                  <a:pt x="530578" y="372533"/>
                </a:lnTo>
                <a:lnTo>
                  <a:pt x="756356" y="372533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067944" y="243031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1734" y="52626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计数</a:t>
            </a:r>
          </a:p>
        </p:txBody>
      </p:sp>
      <p:cxnSp>
        <p:nvCxnSpPr>
          <p:cNvPr id="16" name="直接箭头连接符 15"/>
          <p:cNvCxnSpPr>
            <a:stCxn id="14" idx="0"/>
          </p:cNvCxnSpPr>
          <p:nvPr/>
        </p:nvCxnSpPr>
        <p:spPr>
          <a:xfrm flipH="1" flipV="1">
            <a:off x="5024158" y="4686358"/>
            <a:ext cx="70742" cy="57627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3984978" y="2686756"/>
            <a:ext cx="541866" cy="406400"/>
          </a:xfrm>
          <a:custGeom>
            <a:avLst/>
            <a:gdLst>
              <a:gd name="connsiteX0" fmla="*/ 0 w 417689"/>
              <a:gd name="connsiteY0" fmla="*/ 406400 h 406400"/>
              <a:gd name="connsiteX1" fmla="*/ 225778 w 417689"/>
              <a:gd name="connsiteY1" fmla="*/ 406400 h 406400"/>
              <a:gd name="connsiteX2" fmla="*/ 225778 w 417689"/>
              <a:gd name="connsiteY2" fmla="*/ 0 h 406400"/>
              <a:gd name="connsiteX3" fmla="*/ 417689 w 417689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89" h="406400">
                <a:moveTo>
                  <a:pt x="0" y="406400"/>
                </a:moveTo>
                <a:lnTo>
                  <a:pt x="225778" y="406400"/>
                </a:lnTo>
                <a:lnTo>
                  <a:pt x="225778" y="0"/>
                </a:lnTo>
                <a:lnTo>
                  <a:pt x="417689" y="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526844" y="4425244"/>
            <a:ext cx="477204" cy="372534"/>
          </a:xfrm>
          <a:custGeom>
            <a:avLst/>
            <a:gdLst>
              <a:gd name="connsiteX0" fmla="*/ 0 w 383823"/>
              <a:gd name="connsiteY0" fmla="*/ 0 h 372534"/>
              <a:gd name="connsiteX1" fmla="*/ 191912 w 383823"/>
              <a:gd name="connsiteY1" fmla="*/ 0 h 372534"/>
              <a:gd name="connsiteX2" fmla="*/ 191912 w 383823"/>
              <a:gd name="connsiteY2" fmla="*/ 372534 h 372534"/>
              <a:gd name="connsiteX3" fmla="*/ 383823 w 383823"/>
              <a:gd name="connsiteY3" fmla="*/ 372534 h 37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23" h="372534">
                <a:moveTo>
                  <a:pt x="0" y="0"/>
                </a:moveTo>
                <a:lnTo>
                  <a:pt x="191912" y="0"/>
                </a:lnTo>
                <a:lnTo>
                  <a:pt x="191912" y="372534"/>
                </a:lnTo>
                <a:lnTo>
                  <a:pt x="383823" y="372534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4515556" y="2686756"/>
            <a:ext cx="248355" cy="417688"/>
          </a:xfrm>
          <a:custGeom>
            <a:avLst/>
            <a:gdLst>
              <a:gd name="connsiteX0" fmla="*/ 0 w 248355"/>
              <a:gd name="connsiteY0" fmla="*/ 0 h 417688"/>
              <a:gd name="connsiteX1" fmla="*/ 0 w 248355"/>
              <a:gd name="connsiteY1" fmla="*/ 417688 h 417688"/>
              <a:gd name="connsiteX2" fmla="*/ 248355 w 248355"/>
              <a:gd name="connsiteY2" fmla="*/ 417688 h 41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355" h="417688">
                <a:moveTo>
                  <a:pt x="0" y="0"/>
                </a:moveTo>
                <a:lnTo>
                  <a:pt x="0" y="417688"/>
                </a:lnTo>
                <a:lnTo>
                  <a:pt x="248355" y="417688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989689" y="4425244"/>
            <a:ext cx="214489" cy="361245"/>
          </a:xfrm>
          <a:custGeom>
            <a:avLst/>
            <a:gdLst>
              <a:gd name="connsiteX0" fmla="*/ 0 w 214489"/>
              <a:gd name="connsiteY0" fmla="*/ 361245 h 361245"/>
              <a:gd name="connsiteX1" fmla="*/ 0 w 214489"/>
              <a:gd name="connsiteY1" fmla="*/ 0 h 361245"/>
              <a:gd name="connsiteX2" fmla="*/ 214489 w 214489"/>
              <a:gd name="connsiteY2" fmla="*/ 11289 h 36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489" h="361245">
                <a:moveTo>
                  <a:pt x="0" y="361245"/>
                </a:moveTo>
                <a:lnTo>
                  <a:pt x="0" y="0"/>
                </a:lnTo>
                <a:lnTo>
                  <a:pt x="214489" y="11289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947585" y="5757073"/>
            <a:ext cx="1349011" cy="369332"/>
            <a:chOff x="1979712" y="5067695"/>
            <a:chExt cx="1349011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97971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1920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5869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98183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75636" y="4833113"/>
            <a:ext cx="1349011" cy="369332"/>
            <a:chOff x="1979712" y="5067695"/>
            <a:chExt cx="1349011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97971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1920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5869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98183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71160" y="5447300"/>
            <a:ext cx="1349011" cy="369332"/>
            <a:chOff x="1979712" y="5067695"/>
            <a:chExt cx="1349011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97971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1920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58692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98183" y="5067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下箭头 38"/>
          <p:cNvSpPr/>
          <p:nvPr/>
        </p:nvSpPr>
        <p:spPr>
          <a:xfrm>
            <a:off x="2484472" y="5437027"/>
            <a:ext cx="174220" cy="320046"/>
          </a:xfrm>
          <a:prstGeom prst="downArrow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6080396" y="5128270"/>
            <a:ext cx="174220" cy="308757"/>
          </a:xfrm>
          <a:prstGeom prst="downArrow">
            <a:avLst/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  <p:bldP spid="17" grpId="0" animBg="1"/>
      <p:bldP spid="19" grpId="0" animBg="1"/>
      <p:bldP spid="22" grpId="0" animBg="1"/>
      <p:bldP spid="23" grpId="0" animBg="1"/>
      <p:bldP spid="39" grpId="0" animBg="1"/>
      <p:bldP spid="4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-3-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497888" cy="2735263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并行进位方式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720" y="445929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1  0   0   1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936" y="23082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040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计数开启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0267" y="3409244"/>
            <a:ext cx="4654233" cy="745068"/>
            <a:chOff x="440267" y="3409244"/>
            <a:chExt cx="4654233" cy="745068"/>
          </a:xfrm>
        </p:grpSpPr>
        <p:sp>
          <p:nvSpPr>
            <p:cNvPr id="8" name="任意多边形 7"/>
            <p:cNvSpPr/>
            <p:nvPr/>
          </p:nvSpPr>
          <p:spPr>
            <a:xfrm>
              <a:off x="440267" y="3409244"/>
              <a:ext cx="666044" cy="372534"/>
            </a:xfrm>
            <a:custGeom>
              <a:avLst/>
              <a:gdLst>
                <a:gd name="connsiteX0" fmla="*/ 0 w 666044"/>
                <a:gd name="connsiteY0" fmla="*/ 372534 h 372534"/>
                <a:gd name="connsiteX1" fmla="*/ 203200 w 666044"/>
                <a:gd name="connsiteY1" fmla="*/ 372534 h 372534"/>
                <a:gd name="connsiteX2" fmla="*/ 203200 w 666044"/>
                <a:gd name="connsiteY2" fmla="*/ 0 h 372534"/>
                <a:gd name="connsiteX3" fmla="*/ 474133 w 666044"/>
                <a:gd name="connsiteY3" fmla="*/ 0 h 372534"/>
                <a:gd name="connsiteX4" fmla="*/ 474133 w 666044"/>
                <a:gd name="connsiteY4" fmla="*/ 372534 h 372534"/>
                <a:gd name="connsiteX5" fmla="*/ 666044 w 666044"/>
                <a:gd name="connsiteY5" fmla="*/ 372534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044" h="372534">
                  <a:moveTo>
                    <a:pt x="0" y="372534"/>
                  </a:moveTo>
                  <a:lnTo>
                    <a:pt x="203200" y="372534"/>
                  </a:lnTo>
                  <a:lnTo>
                    <a:pt x="203200" y="0"/>
                  </a:lnTo>
                  <a:lnTo>
                    <a:pt x="474133" y="0"/>
                  </a:lnTo>
                  <a:lnTo>
                    <a:pt x="474133" y="372534"/>
                  </a:lnTo>
                  <a:lnTo>
                    <a:pt x="666044" y="3725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428456" y="3781778"/>
              <a:ext cx="666044" cy="372534"/>
            </a:xfrm>
            <a:custGeom>
              <a:avLst/>
              <a:gdLst>
                <a:gd name="connsiteX0" fmla="*/ 0 w 666044"/>
                <a:gd name="connsiteY0" fmla="*/ 372534 h 372534"/>
                <a:gd name="connsiteX1" fmla="*/ 203200 w 666044"/>
                <a:gd name="connsiteY1" fmla="*/ 372534 h 372534"/>
                <a:gd name="connsiteX2" fmla="*/ 203200 w 666044"/>
                <a:gd name="connsiteY2" fmla="*/ 0 h 372534"/>
                <a:gd name="connsiteX3" fmla="*/ 474133 w 666044"/>
                <a:gd name="connsiteY3" fmla="*/ 0 h 372534"/>
                <a:gd name="connsiteX4" fmla="*/ 474133 w 666044"/>
                <a:gd name="connsiteY4" fmla="*/ 372534 h 372534"/>
                <a:gd name="connsiteX5" fmla="*/ 666044 w 666044"/>
                <a:gd name="connsiteY5" fmla="*/ 372534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044" h="372534">
                  <a:moveTo>
                    <a:pt x="0" y="372534"/>
                  </a:moveTo>
                  <a:lnTo>
                    <a:pt x="203200" y="372534"/>
                  </a:lnTo>
                  <a:lnTo>
                    <a:pt x="203200" y="0"/>
                  </a:lnTo>
                  <a:lnTo>
                    <a:pt x="474133" y="0"/>
                  </a:lnTo>
                  <a:lnTo>
                    <a:pt x="474133" y="372534"/>
                  </a:lnTo>
                  <a:lnTo>
                    <a:pt x="666044" y="3725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11960" y="2308230"/>
            <a:ext cx="549518" cy="369332"/>
            <a:chOff x="4211960" y="2308230"/>
            <a:chExt cx="549518" cy="369332"/>
          </a:xfrm>
        </p:grpSpPr>
        <p:cxnSp>
          <p:nvCxnSpPr>
            <p:cNvPr id="12" name="直接箭头连接符 11"/>
            <p:cNvCxnSpPr/>
            <p:nvPr/>
          </p:nvCxnSpPr>
          <p:spPr>
            <a:xfrm>
              <a:off x="4211960" y="2492896"/>
              <a:ext cx="24552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30938" y="23082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783395" y="427885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720" y="482816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0  0   0   0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6677" y="15161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计数关闭，保持状态。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6" grpId="0"/>
      <p:bldP spid="1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整体置</a:t>
            </a:r>
            <a:r>
              <a:rPr lang="en-US" altLang="zh-CN" dirty="0"/>
              <a:t>0</a:t>
            </a:r>
            <a:r>
              <a:rPr lang="zh-CN" altLang="en-US" dirty="0"/>
              <a:t>法：先用两片</a:t>
            </a:r>
            <a:r>
              <a:rPr lang="en-US" altLang="zh-CN" dirty="0"/>
              <a:t>74161</a:t>
            </a:r>
            <a:r>
              <a:rPr lang="zh-CN" altLang="en-US" dirty="0"/>
              <a:t>构成</a:t>
            </a:r>
            <a:r>
              <a:rPr lang="en-US" altLang="zh-CN" dirty="0"/>
              <a:t>256</a:t>
            </a:r>
            <a:r>
              <a:rPr lang="zh-CN" altLang="en-US" dirty="0"/>
              <a:t>进制计数器，然后再用“同步置数”法构成</a:t>
            </a:r>
            <a:r>
              <a:rPr lang="en-US" altLang="zh-CN" dirty="0"/>
              <a:t>100</a:t>
            </a:r>
            <a:r>
              <a:rPr lang="zh-CN" altLang="en-US" dirty="0"/>
              <a:t>进制计数器。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试用两片</a:t>
            </a:r>
            <a:r>
              <a:rPr lang="en-US" altLang="zh-CN" dirty="0"/>
              <a:t>74161</a:t>
            </a:r>
            <a:r>
              <a:rPr lang="zh-CN" altLang="en-US" dirty="0"/>
              <a:t>构成</a:t>
            </a:r>
            <a:r>
              <a:rPr lang="en-US" altLang="zh-CN" dirty="0"/>
              <a:t>100</a:t>
            </a:r>
            <a:r>
              <a:rPr lang="zh-CN" altLang="en-US" dirty="0"/>
              <a:t>进制计数器 </a:t>
            </a:r>
          </a:p>
        </p:txBody>
      </p:sp>
      <p:grpSp>
        <p:nvGrpSpPr>
          <p:cNvPr id="4" name="Group 203"/>
          <p:cNvGrpSpPr/>
          <p:nvPr/>
        </p:nvGrpSpPr>
        <p:grpSpPr bwMode="auto">
          <a:xfrm>
            <a:off x="1963738" y="3103662"/>
            <a:ext cx="5522912" cy="444500"/>
            <a:chOff x="1381" y="1189"/>
            <a:chExt cx="3479" cy="280"/>
          </a:xfrm>
        </p:grpSpPr>
        <p:sp>
          <p:nvSpPr>
            <p:cNvPr id="5" name="Text Box 99"/>
            <p:cNvSpPr txBox="1">
              <a:spLocks noChangeArrowheads="1"/>
            </p:cNvSpPr>
            <p:nvPr/>
          </p:nvSpPr>
          <p:spPr bwMode="auto">
            <a:xfrm>
              <a:off x="4355" y="1200"/>
              <a:ext cx="234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6" name="Text Box 100"/>
            <p:cNvSpPr txBox="1">
              <a:spLocks noChangeArrowheads="1"/>
            </p:cNvSpPr>
            <p:nvPr/>
          </p:nvSpPr>
          <p:spPr bwMode="auto">
            <a:xfrm>
              <a:off x="4070" y="1200"/>
              <a:ext cx="19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7" name="Text Box 101"/>
            <p:cNvSpPr txBox="1">
              <a:spLocks noChangeArrowheads="1"/>
            </p:cNvSpPr>
            <p:nvPr/>
          </p:nvSpPr>
          <p:spPr bwMode="auto">
            <a:xfrm>
              <a:off x="1652" y="1200"/>
              <a:ext cx="22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8" name="Text Box 102"/>
            <p:cNvSpPr txBox="1">
              <a:spLocks noChangeArrowheads="1"/>
            </p:cNvSpPr>
            <p:nvPr/>
          </p:nvSpPr>
          <p:spPr bwMode="auto">
            <a:xfrm>
              <a:off x="1381" y="1200"/>
              <a:ext cx="294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9" name="Text Box 103"/>
            <p:cNvSpPr txBox="1">
              <a:spLocks noChangeArrowheads="1"/>
            </p:cNvSpPr>
            <p:nvPr/>
          </p:nvSpPr>
          <p:spPr bwMode="auto">
            <a:xfrm>
              <a:off x="4637" y="1189"/>
              <a:ext cx="22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0" name="Text Box 104"/>
            <p:cNvSpPr txBox="1">
              <a:spLocks noChangeArrowheads="1"/>
            </p:cNvSpPr>
            <p:nvPr/>
          </p:nvSpPr>
          <p:spPr bwMode="auto">
            <a:xfrm>
              <a:off x="3799" y="1200"/>
              <a:ext cx="175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1" name="Text Box 105"/>
            <p:cNvSpPr txBox="1">
              <a:spLocks noChangeArrowheads="1"/>
            </p:cNvSpPr>
            <p:nvPr/>
          </p:nvSpPr>
          <p:spPr bwMode="auto">
            <a:xfrm>
              <a:off x="2223" y="1189"/>
              <a:ext cx="223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2" name="Text Box 106"/>
            <p:cNvSpPr txBox="1">
              <a:spLocks noChangeArrowheads="1"/>
            </p:cNvSpPr>
            <p:nvPr/>
          </p:nvSpPr>
          <p:spPr bwMode="auto">
            <a:xfrm>
              <a:off x="1940" y="1189"/>
              <a:ext cx="295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>
                  <a:solidFill>
                    <a:srgbClr val="FF3300"/>
                  </a:solidFill>
                </a:rPr>
                <a:t>0</a:t>
              </a:r>
            </a:p>
          </p:txBody>
        </p:sp>
      </p:grpSp>
      <p:grpSp>
        <p:nvGrpSpPr>
          <p:cNvPr id="13" name="Group 120"/>
          <p:cNvGrpSpPr/>
          <p:nvPr/>
        </p:nvGrpSpPr>
        <p:grpSpPr bwMode="auto">
          <a:xfrm>
            <a:off x="1914525" y="2586137"/>
            <a:ext cx="6353175" cy="2859087"/>
            <a:chOff x="1194" y="1655"/>
            <a:chExt cx="4002" cy="1801"/>
          </a:xfrm>
        </p:grpSpPr>
        <p:sp>
          <p:nvSpPr>
            <p:cNvPr id="14" name="Line 58"/>
            <p:cNvSpPr>
              <a:spLocks noChangeShapeType="1"/>
            </p:cNvSpPr>
            <p:nvPr/>
          </p:nvSpPr>
          <p:spPr bwMode="auto">
            <a:xfrm>
              <a:off x="4882" y="2645"/>
              <a:ext cx="301" cy="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5" name="Rectangle 72"/>
            <p:cNvSpPr>
              <a:spLocks noChangeArrowheads="1"/>
            </p:cNvSpPr>
            <p:nvPr/>
          </p:nvSpPr>
          <p:spPr bwMode="auto">
            <a:xfrm>
              <a:off x="4805" y="1671"/>
              <a:ext cx="236" cy="399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6" name="Line 73"/>
            <p:cNvSpPr>
              <a:spLocks noChangeShapeType="1"/>
            </p:cNvSpPr>
            <p:nvPr/>
          </p:nvSpPr>
          <p:spPr bwMode="auto">
            <a:xfrm>
              <a:off x="5101" y="1864"/>
              <a:ext cx="95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7" name="Line 74"/>
            <p:cNvSpPr>
              <a:spLocks noChangeShapeType="1"/>
            </p:cNvSpPr>
            <p:nvPr/>
          </p:nvSpPr>
          <p:spPr bwMode="auto">
            <a:xfrm>
              <a:off x="5184" y="1877"/>
              <a:ext cx="0" cy="157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8" name="Text Box 75"/>
            <p:cNvSpPr txBox="1">
              <a:spLocks noChangeArrowheads="1"/>
            </p:cNvSpPr>
            <p:nvPr/>
          </p:nvSpPr>
          <p:spPr bwMode="auto">
            <a:xfrm>
              <a:off x="4792" y="1655"/>
              <a:ext cx="238" cy="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>
                  <a:solidFill>
                    <a:schemeClr val="accent2"/>
                  </a:solidFill>
                </a:rPr>
                <a:t>&amp;</a:t>
              </a:r>
            </a:p>
          </p:txBody>
        </p:sp>
        <p:sp>
          <p:nvSpPr>
            <p:cNvPr id="19" name="Line 76"/>
            <p:cNvSpPr>
              <a:spLocks noChangeShapeType="1"/>
            </p:cNvSpPr>
            <p:nvPr/>
          </p:nvSpPr>
          <p:spPr bwMode="auto">
            <a:xfrm>
              <a:off x="4177" y="1981"/>
              <a:ext cx="635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0" name="Line 77"/>
            <p:cNvSpPr>
              <a:spLocks noChangeShapeType="1"/>
            </p:cNvSpPr>
            <p:nvPr/>
          </p:nvSpPr>
          <p:spPr bwMode="auto">
            <a:xfrm>
              <a:off x="3905" y="1907"/>
              <a:ext cx="907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Oval 79"/>
            <p:cNvSpPr>
              <a:spLocks noChangeArrowheads="1"/>
            </p:cNvSpPr>
            <p:nvPr/>
          </p:nvSpPr>
          <p:spPr bwMode="auto">
            <a:xfrm>
              <a:off x="3883" y="1888"/>
              <a:ext cx="37" cy="4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" name="Line 81"/>
            <p:cNvSpPr>
              <a:spLocks noChangeShapeType="1"/>
            </p:cNvSpPr>
            <p:nvPr/>
          </p:nvSpPr>
          <p:spPr bwMode="auto">
            <a:xfrm flipH="1">
              <a:off x="1217" y="1750"/>
              <a:ext cx="3579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3" name="Line 82"/>
            <p:cNvSpPr>
              <a:spLocks noChangeShapeType="1"/>
            </p:cNvSpPr>
            <p:nvPr/>
          </p:nvSpPr>
          <p:spPr bwMode="auto">
            <a:xfrm flipH="1">
              <a:off x="1485" y="1831"/>
              <a:ext cx="3313" cy="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4" name="Oval 83"/>
            <p:cNvSpPr>
              <a:spLocks noChangeArrowheads="1"/>
            </p:cNvSpPr>
            <p:nvPr/>
          </p:nvSpPr>
          <p:spPr bwMode="auto">
            <a:xfrm>
              <a:off x="1472" y="1819"/>
              <a:ext cx="37" cy="4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5" name="Oval 84"/>
            <p:cNvSpPr>
              <a:spLocks noChangeArrowheads="1"/>
            </p:cNvSpPr>
            <p:nvPr/>
          </p:nvSpPr>
          <p:spPr bwMode="auto">
            <a:xfrm>
              <a:off x="1194" y="1726"/>
              <a:ext cx="37" cy="4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6" name="Line 88"/>
            <p:cNvSpPr>
              <a:spLocks noChangeShapeType="1"/>
            </p:cNvSpPr>
            <p:nvPr/>
          </p:nvSpPr>
          <p:spPr bwMode="auto">
            <a:xfrm>
              <a:off x="2878" y="2620"/>
              <a:ext cx="0" cy="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7" name="Line 89"/>
            <p:cNvSpPr>
              <a:spLocks noChangeShapeType="1"/>
            </p:cNvSpPr>
            <p:nvPr/>
          </p:nvSpPr>
          <p:spPr bwMode="auto">
            <a:xfrm>
              <a:off x="2876" y="3444"/>
              <a:ext cx="231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8" name="Oval 78"/>
            <p:cNvSpPr>
              <a:spLocks noChangeArrowheads="1"/>
            </p:cNvSpPr>
            <p:nvPr/>
          </p:nvSpPr>
          <p:spPr bwMode="auto">
            <a:xfrm>
              <a:off x="4164" y="1963"/>
              <a:ext cx="36" cy="42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9" name="Oval 108"/>
            <p:cNvSpPr>
              <a:spLocks noChangeArrowheads="1"/>
            </p:cNvSpPr>
            <p:nvPr/>
          </p:nvSpPr>
          <p:spPr bwMode="auto">
            <a:xfrm>
              <a:off x="5160" y="2625"/>
              <a:ext cx="36" cy="4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accent2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0" name="Oval 113"/>
            <p:cNvSpPr>
              <a:spLocks noChangeArrowheads="1"/>
            </p:cNvSpPr>
            <p:nvPr/>
          </p:nvSpPr>
          <p:spPr bwMode="auto">
            <a:xfrm>
              <a:off x="5043" y="1835"/>
              <a:ext cx="45" cy="5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1" name="Line 117"/>
            <p:cNvSpPr>
              <a:spLocks noChangeShapeType="1"/>
            </p:cNvSpPr>
            <p:nvPr/>
          </p:nvSpPr>
          <p:spPr bwMode="auto">
            <a:xfrm>
              <a:off x="2664" y="2616"/>
              <a:ext cx="216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</p:grpSp>
      <p:grpSp>
        <p:nvGrpSpPr>
          <p:cNvPr id="32" name="Group 121"/>
          <p:cNvGrpSpPr/>
          <p:nvPr/>
        </p:nvGrpSpPr>
        <p:grpSpPr bwMode="auto">
          <a:xfrm>
            <a:off x="590550" y="2600424"/>
            <a:ext cx="7772400" cy="2660650"/>
            <a:chOff x="360" y="1664"/>
            <a:chExt cx="4896" cy="1676"/>
          </a:xfrm>
        </p:grpSpPr>
        <p:sp>
          <p:nvSpPr>
            <p:cNvPr id="33" name="Rectangle 122"/>
            <p:cNvSpPr>
              <a:spLocks noChangeArrowheads="1"/>
            </p:cNvSpPr>
            <p:nvPr/>
          </p:nvSpPr>
          <p:spPr bwMode="auto">
            <a:xfrm>
              <a:off x="920" y="2219"/>
              <a:ext cx="1504" cy="824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4" name="Text Box 123"/>
            <p:cNvSpPr txBox="1">
              <a:spLocks noChangeArrowheads="1"/>
            </p:cNvSpPr>
            <p:nvPr/>
          </p:nvSpPr>
          <p:spPr bwMode="auto">
            <a:xfrm>
              <a:off x="1129" y="2208"/>
              <a:ext cx="1157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Q</a:t>
              </a:r>
              <a:r>
                <a:rPr kumimoji="0" lang="en-US" altLang="zh-CN" b="0" baseline="-25000"/>
                <a:t>0</a:t>
              </a:r>
              <a:r>
                <a:rPr kumimoji="0" lang="en-US" altLang="zh-CN" b="0"/>
                <a:t>  Q</a:t>
              </a:r>
              <a:r>
                <a:rPr kumimoji="0" lang="en-US" altLang="zh-CN" b="0" baseline="-25000"/>
                <a:t>1</a:t>
              </a:r>
              <a:r>
                <a:rPr kumimoji="0" lang="en-US" altLang="zh-CN" b="0"/>
                <a:t>   Q</a:t>
              </a:r>
              <a:r>
                <a:rPr kumimoji="0" lang="en-US" altLang="zh-CN" b="0" baseline="-25000"/>
                <a:t>2</a:t>
              </a:r>
              <a:r>
                <a:rPr kumimoji="0" lang="en-US" altLang="zh-CN" b="0"/>
                <a:t>  Q</a:t>
              </a:r>
              <a:r>
                <a:rPr kumimoji="0" lang="en-US" altLang="zh-CN" b="0" baseline="-25000"/>
                <a:t>3</a:t>
              </a:r>
              <a:endParaRPr kumimoji="0" lang="en-US" altLang="zh-CN" b="0"/>
            </a:p>
          </p:txBody>
        </p:sp>
        <p:sp>
          <p:nvSpPr>
            <p:cNvPr id="35" name="Text Box 124"/>
            <p:cNvSpPr txBox="1">
              <a:spLocks noChangeArrowheads="1"/>
            </p:cNvSpPr>
            <p:nvPr/>
          </p:nvSpPr>
          <p:spPr bwMode="auto">
            <a:xfrm>
              <a:off x="1183" y="2785"/>
              <a:ext cx="108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D</a:t>
              </a:r>
              <a:r>
                <a:rPr kumimoji="0" lang="en-US" altLang="zh-CN" b="0" baseline="-25000"/>
                <a:t>0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1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2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3</a:t>
              </a:r>
              <a:endParaRPr kumimoji="0" lang="en-US" altLang="zh-CN" b="0"/>
            </a:p>
          </p:txBody>
        </p:sp>
        <p:sp>
          <p:nvSpPr>
            <p:cNvPr id="36" name="Text Box 125"/>
            <p:cNvSpPr txBox="1">
              <a:spLocks noChangeArrowheads="1"/>
            </p:cNvSpPr>
            <p:nvPr/>
          </p:nvSpPr>
          <p:spPr bwMode="auto">
            <a:xfrm>
              <a:off x="1379" y="2468"/>
              <a:ext cx="675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74161</a:t>
              </a:r>
            </a:p>
          </p:txBody>
        </p:sp>
        <p:sp>
          <p:nvSpPr>
            <p:cNvPr id="37" name="Line 126"/>
            <p:cNvSpPr>
              <a:spLocks noChangeShapeType="1"/>
            </p:cNvSpPr>
            <p:nvPr/>
          </p:nvSpPr>
          <p:spPr bwMode="auto">
            <a:xfrm>
              <a:off x="923" y="2812"/>
              <a:ext cx="44" cy="7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8" name="Line 127"/>
            <p:cNvSpPr>
              <a:spLocks noChangeShapeType="1"/>
            </p:cNvSpPr>
            <p:nvPr/>
          </p:nvSpPr>
          <p:spPr bwMode="auto">
            <a:xfrm flipH="1">
              <a:off x="917" y="2884"/>
              <a:ext cx="50" cy="7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9" name="Text Box 128"/>
            <p:cNvSpPr txBox="1">
              <a:spLocks noChangeArrowheads="1"/>
            </p:cNvSpPr>
            <p:nvPr/>
          </p:nvSpPr>
          <p:spPr bwMode="auto">
            <a:xfrm>
              <a:off x="900" y="2285"/>
              <a:ext cx="365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EP</a:t>
              </a:r>
            </a:p>
          </p:txBody>
        </p:sp>
        <p:sp>
          <p:nvSpPr>
            <p:cNvPr id="40" name="Text Box 129"/>
            <p:cNvSpPr txBox="1">
              <a:spLocks noChangeArrowheads="1"/>
            </p:cNvSpPr>
            <p:nvPr/>
          </p:nvSpPr>
          <p:spPr bwMode="auto">
            <a:xfrm>
              <a:off x="885" y="2539"/>
              <a:ext cx="39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ET</a:t>
              </a:r>
            </a:p>
          </p:txBody>
        </p:sp>
        <p:sp>
          <p:nvSpPr>
            <p:cNvPr id="41" name="Text Box 130"/>
            <p:cNvSpPr txBox="1">
              <a:spLocks noChangeArrowheads="1"/>
            </p:cNvSpPr>
            <p:nvPr/>
          </p:nvSpPr>
          <p:spPr bwMode="auto">
            <a:xfrm>
              <a:off x="2123" y="2265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CO</a:t>
              </a:r>
            </a:p>
          </p:txBody>
        </p:sp>
        <p:sp>
          <p:nvSpPr>
            <p:cNvPr id="42" name="Text Box 131"/>
            <p:cNvSpPr txBox="1">
              <a:spLocks noChangeArrowheads="1"/>
            </p:cNvSpPr>
            <p:nvPr/>
          </p:nvSpPr>
          <p:spPr bwMode="auto">
            <a:xfrm>
              <a:off x="2128" y="2535"/>
              <a:ext cx="498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LD</a:t>
              </a:r>
            </a:p>
          </p:txBody>
        </p:sp>
        <p:sp>
          <p:nvSpPr>
            <p:cNvPr id="43" name="Line 132"/>
            <p:cNvSpPr>
              <a:spLocks noChangeShapeType="1"/>
            </p:cNvSpPr>
            <p:nvPr/>
          </p:nvSpPr>
          <p:spPr bwMode="auto">
            <a:xfrm>
              <a:off x="2205" y="2543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4" name="Text Box 133"/>
            <p:cNvSpPr txBox="1">
              <a:spLocks noChangeArrowheads="1"/>
            </p:cNvSpPr>
            <p:nvPr/>
          </p:nvSpPr>
          <p:spPr bwMode="auto">
            <a:xfrm>
              <a:off x="2111" y="2752"/>
              <a:ext cx="422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RD</a:t>
              </a:r>
            </a:p>
          </p:txBody>
        </p:sp>
        <p:sp>
          <p:nvSpPr>
            <p:cNvPr id="45" name="Line 134"/>
            <p:cNvSpPr>
              <a:spLocks noChangeShapeType="1"/>
            </p:cNvSpPr>
            <p:nvPr/>
          </p:nvSpPr>
          <p:spPr bwMode="auto">
            <a:xfrm>
              <a:off x="2201" y="2777"/>
              <a:ext cx="16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6" name="Line 135"/>
            <p:cNvSpPr>
              <a:spLocks noChangeShapeType="1"/>
            </p:cNvSpPr>
            <p:nvPr/>
          </p:nvSpPr>
          <p:spPr bwMode="auto">
            <a:xfrm>
              <a:off x="1214" y="1668"/>
              <a:ext cx="1" cy="5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7" name="Line 136"/>
            <p:cNvSpPr>
              <a:spLocks noChangeShapeType="1"/>
            </p:cNvSpPr>
            <p:nvPr/>
          </p:nvSpPr>
          <p:spPr bwMode="auto">
            <a:xfrm>
              <a:off x="1489" y="1664"/>
              <a:ext cx="0" cy="5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8" name="Line 137"/>
            <p:cNvSpPr>
              <a:spLocks noChangeShapeType="1"/>
            </p:cNvSpPr>
            <p:nvPr/>
          </p:nvSpPr>
          <p:spPr bwMode="auto">
            <a:xfrm>
              <a:off x="1768" y="1675"/>
              <a:ext cx="0" cy="5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9" name="Line 138"/>
            <p:cNvSpPr>
              <a:spLocks noChangeShapeType="1"/>
            </p:cNvSpPr>
            <p:nvPr/>
          </p:nvSpPr>
          <p:spPr bwMode="auto">
            <a:xfrm>
              <a:off x="2040" y="1679"/>
              <a:ext cx="1" cy="55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0" name="Line 139"/>
            <p:cNvSpPr>
              <a:spLocks noChangeShapeType="1"/>
            </p:cNvSpPr>
            <p:nvPr/>
          </p:nvSpPr>
          <p:spPr bwMode="auto">
            <a:xfrm>
              <a:off x="1234" y="3050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1" name="Line 140"/>
            <p:cNvSpPr>
              <a:spLocks noChangeShapeType="1"/>
            </p:cNvSpPr>
            <p:nvPr/>
          </p:nvSpPr>
          <p:spPr bwMode="auto">
            <a:xfrm>
              <a:off x="1516" y="3047"/>
              <a:ext cx="0" cy="1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2" name="Line 141"/>
            <p:cNvSpPr>
              <a:spLocks noChangeShapeType="1"/>
            </p:cNvSpPr>
            <p:nvPr/>
          </p:nvSpPr>
          <p:spPr bwMode="auto">
            <a:xfrm>
              <a:off x="1784" y="3043"/>
              <a:ext cx="0" cy="17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3" name="Line 142"/>
            <p:cNvSpPr>
              <a:spLocks noChangeShapeType="1"/>
            </p:cNvSpPr>
            <p:nvPr/>
          </p:nvSpPr>
          <p:spPr bwMode="auto">
            <a:xfrm>
              <a:off x="2071" y="3043"/>
              <a:ext cx="0" cy="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4" name="Line 143"/>
            <p:cNvSpPr>
              <a:spLocks noChangeShapeType="1"/>
            </p:cNvSpPr>
            <p:nvPr/>
          </p:nvSpPr>
          <p:spPr bwMode="auto">
            <a:xfrm>
              <a:off x="2422" y="2407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5" name="Line 144"/>
            <p:cNvSpPr>
              <a:spLocks noChangeShapeType="1"/>
            </p:cNvSpPr>
            <p:nvPr/>
          </p:nvSpPr>
          <p:spPr bwMode="auto">
            <a:xfrm>
              <a:off x="2471" y="2615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6" name="Line 145"/>
            <p:cNvSpPr>
              <a:spLocks noChangeShapeType="1"/>
            </p:cNvSpPr>
            <p:nvPr/>
          </p:nvSpPr>
          <p:spPr bwMode="auto">
            <a:xfrm>
              <a:off x="2475" y="2865"/>
              <a:ext cx="20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7" name="Line 146"/>
            <p:cNvSpPr>
              <a:spLocks noChangeShapeType="1"/>
            </p:cNvSpPr>
            <p:nvPr/>
          </p:nvSpPr>
          <p:spPr bwMode="auto">
            <a:xfrm>
              <a:off x="716" y="2379"/>
              <a:ext cx="2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8" name="Line 147"/>
            <p:cNvSpPr>
              <a:spLocks noChangeShapeType="1"/>
            </p:cNvSpPr>
            <p:nvPr/>
          </p:nvSpPr>
          <p:spPr bwMode="auto">
            <a:xfrm>
              <a:off x="716" y="2652"/>
              <a:ext cx="20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9" name="Line 148"/>
            <p:cNvSpPr>
              <a:spLocks noChangeShapeType="1"/>
            </p:cNvSpPr>
            <p:nvPr/>
          </p:nvSpPr>
          <p:spPr bwMode="auto">
            <a:xfrm>
              <a:off x="716" y="2910"/>
              <a:ext cx="19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0" name="Oval 149"/>
            <p:cNvSpPr>
              <a:spLocks noChangeArrowheads="1"/>
            </p:cNvSpPr>
            <p:nvPr/>
          </p:nvSpPr>
          <p:spPr bwMode="auto">
            <a:xfrm>
              <a:off x="2429" y="2594"/>
              <a:ext cx="44" cy="5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1" name="Oval 150"/>
            <p:cNvSpPr>
              <a:spLocks noChangeArrowheads="1"/>
            </p:cNvSpPr>
            <p:nvPr/>
          </p:nvSpPr>
          <p:spPr bwMode="auto">
            <a:xfrm>
              <a:off x="2431" y="2844"/>
              <a:ext cx="44" cy="4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2" name="Rectangle 151"/>
            <p:cNvSpPr>
              <a:spLocks noChangeArrowheads="1"/>
            </p:cNvSpPr>
            <p:nvPr/>
          </p:nvSpPr>
          <p:spPr bwMode="auto">
            <a:xfrm>
              <a:off x="3332" y="2216"/>
              <a:ext cx="1504" cy="824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3" name="Text Box 152"/>
            <p:cNvSpPr txBox="1">
              <a:spLocks noChangeArrowheads="1"/>
            </p:cNvSpPr>
            <p:nvPr/>
          </p:nvSpPr>
          <p:spPr bwMode="auto">
            <a:xfrm>
              <a:off x="3547" y="2208"/>
              <a:ext cx="107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Q</a:t>
              </a:r>
              <a:r>
                <a:rPr kumimoji="0" lang="en-US" altLang="zh-CN" b="0" baseline="-25000"/>
                <a:t>0</a:t>
              </a:r>
              <a:r>
                <a:rPr kumimoji="0" lang="en-US" altLang="zh-CN" b="0"/>
                <a:t>  Q</a:t>
              </a:r>
              <a:r>
                <a:rPr kumimoji="0" lang="en-US" altLang="zh-CN" b="0" baseline="-25000"/>
                <a:t>1</a:t>
              </a:r>
              <a:r>
                <a:rPr kumimoji="0" lang="en-US" altLang="zh-CN" b="0"/>
                <a:t>  Q</a:t>
              </a:r>
              <a:r>
                <a:rPr kumimoji="0" lang="en-US" altLang="zh-CN" b="0" baseline="-25000"/>
                <a:t>2</a:t>
              </a:r>
              <a:r>
                <a:rPr kumimoji="0" lang="en-US" altLang="zh-CN" b="0"/>
                <a:t>  Q</a:t>
              </a:r>
              <a:r>
                <a:rPr kumimoji="0" lang="en-US" altLang="zh-CN" b="0" baseline="-25000"/>
                <a:t>3</a:t>
              </a:r>
              <a:endParaRPr kumimoji="0" lang="en-US" altLang="zh-CN" b="0"/>
            </a:p>
          </p:txBody>
        </p:sp>
        <p:sp>
          <p:nvSpPr>
            <p:cNvPr id="64" name="Text Box 153"/>
            <p:cNvSpPr txBox="1">
              <a:spLocks noChangeArrowheads="1"/>
            </p:cNvSpPr>
            <p:nvPr/>
          </p:nvSpPr>
          <p:spPr bwMode="auto">
            <a:xfrm>
              <a:off x="3578" y="2757"/>
              <a:ext cx="1162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D</a:t>
              </a:r>
              <a:r>
                <a:rPr kumimoji="0" lang="en-US" altLang="zh-CN" b="0" baseline="-25000"/>
                <a:t>0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1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2</a:t>
              </a:r>
              <a:r>
                <a:rPr kumimoji="0" lang="en-US" altLang="zh-CN" b="0"/>
                <a:t>  D</a:t>
              </a:r>
              <a:r>
                <a:rPr kumimoji="0" lang="en-US" altLang="zh-CN" b="0" baseline="-25000"/>
                <a:t>3</a:t>
              </a:r>
              <a:endParaRPr kumimoji="0" lang="en-US" altLang="zh-CN" b="0"/>
            </a:p>
          </p:txBody>
        </p:sp>
        <p:sp>
          <p:nvSpPr>
            <p:cNvPr id="65" name="Text Box 154"/>
            <p:cNvSpPr txBox="1">
              <a:spLocks noChangeArrowheads="1"/>
            </p:cNvSpPr>
            <p:nvPr/>
          </p:nvSpPr>
          <p:spPr bwMode="auto">
            <a:xfrm>
              <a:off x="3822" y="2470"/>
              <a:ext cx="651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74161</a:t>
              </a:r>
            </a:p>
          </p:txBody>
        </p:sp>
        <p:sp>
          <p:nvSpPr>
            <p:cNvPr id="66" name="Line 155"/>
            <p:cNvSpPr>
              <a:spLocks noChangeShapeType="1"/>
            </p:cNvSpPr>
            <p:nvPr/>
          </p:nvSpPr>
          <p:spPr bwMode="auto">
            <a:xfrm>
              <a:off x="3335" y="2819"/>
              <a:ext cx="56" cy="6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7" name="Line 156"/>
            <p:cNvSpPr>
              <a:spLocks noChangeShapeType="1"/>
            </p:cNvSpPr>
            <p:nvPr/>
          </p:nvSpPr>
          <p:spPr bwMode="auto">
            <a:xfrm flipH="1">
              <a:off x="3329" y="2880"/>
              <a:ext cx="51" cy="7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68" name="Text Box 157"/>
            <p:cNvSpPr txBox="1">
              <a:spLocks noChangeArrowheads="1"/>
            </p:cNvSpPr>
            <p:nvPr/>
          </p:nvSpPr>
          <p:spPr bwMode="auto">
            <a:xfrm>
              <a:off x="3302" y="2285"/>
              <a:ext cx="364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EP</a:t>
              </a:r>
            </a:p>
          </p:txBody>
        </p:sp>
        <p:sp>
          <p:nvSpPr>
            <p:cNvPr id="69" name="Text Box 158"/>
            <p:cNvSpPr txBox="1">
              <a:spLocks noChangeArrowheads="1"/>
            </p:cNvSpPr>
            <p:nvPr/>
          </p:nvSpPr>
          <p:spPr bwMode="auto">
            <a:xfrm>
              <a:off x="3302" y="2539"/>
              <a:ext cx="39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ET</a:t>
              </a:r>
            </a:p>
          </p:txBody>
        </p:sp>
        <p:sp>
          <p:nvSpPr>
            <p:cNvPr id="70" name="Text Box 159"/>
            <p:cNvSpPr txBox="1">
              <a:spLocks noChangeArrowheads="1"/>
            </p:cNvSpPr>
            <p:nvPr/>
          </p:nvSpPr>
          <p:spPr bwMode="auto">
            <a:xfrm>
              <a:off x="4523" y="2278"/>
              <a:ext cx="384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CO</a:t>
              </a:r>
            </a:p>
          </p:txBody>
        </p:sp>
        <p:sp>
          <p:nvSpPr>
            <p:cNvPr id="71" name="Text Box 160"/>
            <p:cNvSpPr txBox="1">
              <a:spLocks noChangeArrowheads="1"/>
            </p:cNvSpPr>
            <p:nvPr/>
          </p:nvSpPr>
          <p:spPr bwMode="auto">
            <a:xfrm>
              <a:off x="4549" y="2536"/>
              <a:ext cx="49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LD</a:t>
              </a:r>
            </a:p>
          </p:txBody>
        </p:sp>
        <p:sp>
          <p:nvSpPr>
            <p:cNvPr id="72" name="Line 161"/>
            <p:cNvSpPr>
              <a:spLocks noChangeShapeType="1"/>
            </p:cNvSpPr>
            <p:nvPr/>
          </p:nvSpPr>
          <p:spPr bwMode="auto">
            <a:xfrm>
              <a:off x="4617" y="2540"/>
              <a:ext cx="15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3" name="Text Box 162"/>
            <p:cNvSpPr txBox="1">
              <a:spLocks noChangeArrowheads="1"/>
            </p:cNvSpPr>
            <p:nvPr/>
          </p:nvSpPr>
          <p:spPr bwMode="auto">
            <a:xfrm>
              <a:off x="4543" y="2751"/>
              <a:ext cx="422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RD</a:t>
              </a:r>
            </a:p>
          </p:txBody>
        </p:sp>
        <p:sp>
          <p:nvSpPr>
            <p:cNvPr id="74" name="Line 163"/>
            <p:cNvSpPr>
              <a:spLocks noChangeShapeType="1"/>
            </p:cNvSpPr>
            <p:nvPr/>
          </p:nvSpPr>
          <p:spPr bwMode="auto">
            <a:xfrm>
              <a:off x="4612" y="2774"/>
              <a:ext cx="16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5" name="Line 164"/>
            <p:cNvSpPr>
              <a:spLocks noChangeShapeType="1"/>
            </p:cNvSpPr>
            <p:nvPr/>
          </p:nvSpPr>
          <p:spPr bwMode="auto">
            <a:xfrm>
              <a:off x="3627" y="1687"/>
              <a:ext cx="0" cy="5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6" name="Line 165"/>
            <p:cNvSpPr>
              <a:spLocks noChangeShapeType="1"/>
            </p:cNvSpPr>
            <p:nvPr/>
          </p:nvSpPr>
          <p:spPr bwMode="auto">
            <a:xfrm>
              <a:off x="3899" y="1681"/>
              <a:ext cx="9" cy="5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7" name="Line 166"/>
            <p:cNvSpPr>
              <a:spLocks noChangeShapeType="1"/>
            </p:cNvSpPr>
            <p:nvPr/>
          </p:nvSpPr>
          <p:spPr bwMode="auto">
            <a:xfrm>
              <a:off x="4177" y="1670"/>
              <a:ext cx="0" cy="5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8" name="Line 167"/>
            <p:cNvSpPr>
              <a:spLocks noChangeShapeType="1"/>
            </p:cNvSpPr>
            <p:nvPr/>
          </p:nvSpPr>
          <p:spPr bwMode="auto">
            <a:xfrm>
              <a:off x="4446" y="1675"/>
              <a:ext cx="1" cy="55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9" name="Line 168"/>
            <p:cNvSpPr>
              <a:spLocks noChangeShapeType="1"/>
            </p:cNvSpPr>
            <p:nvPr/>
          </p:nvSpPr>
          <p:spPr bwMode="auto">
            <a:xfrm>
              <a:off x="3646" y="3047"/>
              <a:ext cx="0" cy="1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0" name="Line 169"/>
            <p:cNvSpPr>
              <a:spLocks noChangeShapeType="1"/>
            </p:cNvSpPr>
            <p:nvPr/>
          </p:nvSpPr>
          <p:spPr bwMode="auto">
            <a:xfrm>
              <a:off x="3928" y="3043"/>
              <a:ext cx="0" cy="17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1" name="Line 170"/>
            <p:cNvSpPr>
              <a:spLocks noChangeShapeType="1"/>
            </p:cNvSpPr>
            <p:nvPr/>
          </p:nvSpPr>
          <p:spPr bwMode="auto">
            <a:xfrm>
              <a:off x="4203" y="3047"/>
              <a:ext cx="0" cy="1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2" name="Line 171"/>
            <p:cNvSpPr>
              <a:spLocks noChangeShapeType="1"/>
            </p:cNvSpPr>
            <p:nvPr/>
          </p:nvSpPr>
          <p:spPr bwMode="auto">
            <a:xfrm>
              <a:off x="4483" y="3040"/>
              <a:ext cx="0" cy="1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3" name="Line 172"/>
            <p:cNvSpPr>
              <a:spLocks noChangeShapeType="1"/>
            </p:cNvSpPr>
            <p:nvPr/>
          </p:nvSpPr>
          <p:spPr bwMode="auto">
            <a:xfrm>
              <a:off x="4835" y="2404"/>
              <a:ext cx="19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4" name="Line 173"/>
            <p:cNvSpPr>
              <a:spLocks noChangeShapeType="1"/>
            </p:cNvSpPr>
            <p:nvPr/>
          </p:nvSpPr>
          <p:spPr bwMode="auto">
            <a:xfrm>
              <a:off x="4882" y="2645"/>
              <a:ext cx="16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5" name="Line 174"/>
            <p:cNvSpPr>
              <a:spLocks noChangeShapeType="1"/>
            </p:cNvSpPr>
            <p:nvPr/>
          </p:nvSpPr>
          <p:spPr bwMode="auto">
            <a:xfrm>
              <a:off x="4889" y="2861"/>
              <a:ext cx="16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6" name="Line 175"/>
            <p:cNvSpPr>
              <a:spLocks noChangeShapeType="1"/>
            </p:cNvSpPr>
            <p:nvPr/>
          </p:nvSpPr>
          <p:spPr bwMode="auto">
            <a:xfrm>
              <a:off x="3127" y="2660"/>
              <a:ext cx="19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7" name="Line 176"/>
            <p:cNvSpPr>
              <a:spLocks noChangeShapeType="1"/>
            </p:cNvSpPr>
            <p:nvPr/>
          </p:nvSpPr>
          <p:spPr bwMode="auto">
            <a:xfrm>
              <a:off x="3118" y="2884"/>
              <a:ext cx="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8" name="Oval 177"/>
            <p:cNvSpPr>
              <a:spLocks noChangeArrowheads="1"/>
            </p:cNvSpPr>
            <p:nvPr/>
          </p:nvSpPr>
          <p:spPr bwMode="auto">
            <a:xfrm>
              <a:off x="4842" y="2618"/>
              <a:ext cx="44" cy="51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9" name="Oval 178"/>
            <p:cNvSpPr>
              <a:spLocks noChangeArrowheads="1"/>
            </p:cNvSpPr>
            <p:nvPr/>
          </p:nvSpPr>
          <p:spPr bwMode="auto">
            <a:xfrm>
              <a:off x="4839" y="2843"/>
              <a:ext cx="45" cy="5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0" name="Text Box 179"/>
            <p:cNvSpPr txBox="1">
              <a:spLocks noChangeArrowheads="1"/>
            </p:cNvSpPr>
            <p:nvPr/>
          </p:nvSpPr>
          <p:spPr bwMode="auto">
            <a:xfrm>
              <a:off x="360" y="3019"/>
              <a:ext cx="37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CP</a:t>
              </a:r>
            </a:p>
          </p:txBody>
        </p:sp>
        <p:sp>
          <p:nvSpPr>
            <p:cNvPr id="91" name="Text Box 180"/>
            <p:cNvSpPr txBox="1">
              <a:spLocks noChangeArrowheads="1"/>
            </p:cNvSpPr>
            <p:nvPr/>
          </p:nvSpPr>
          <p:spPr bwMode="auto">
            <a:xfrm>
              <a:off x="5034" y="2731"/>
              <a:ext cx="22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1</a:t>
              </a:r>
            </a:p>
          </p:txBody>
        </p:sp>
        <p:sp>
          <p:nvSpPr>
            <p:cNvPr id="92" name="Line 181"/>
            <p:cNvSpPr>
              <a:spLocks noChangeShapeType="1"/>
            </p:cNvSpPr>
            <p:nvPr/>
          </p:nvSpPr>
          <p:spPr bwMode="auto">
            <a:xfrm>
              <a:off x="3639" y="3206"/>
              <a:ext cx="99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3" name="Line 182"/>
            <p:cNvSpPr>
              <a:spLocks noChangeShapeType="1"/>
            </p:cNvSpPr>
            <p:nvPr/>
          </p:nvSpPr>
          <p:spPr bwMode="auto">
            <a:xfrm>
              <a:off x="4638" y="3206"/>
              <a:ext cx="0" cy="1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4" name="Line 183"/>
            <p:cNvSpPr>
              <a:spLocks noChangeShapeType="1"/>
            </p:cNvSpPr>
            <p:nvPr/>
          </p:nvSpPr>
          <p:spPr bwMode="auto">
            <a:xfrm>
              <a:off x="4588" y="3337"/>
              <a:ext cx="1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5" name="Oval 184"/>
            <p:cNvSpPr>
              <a:spLocks noChangeArrowheads="1"/>
            </p:cNvSpPr>
            <p:nvPr/>
          </p:nvSpPr>
          <p:spPr bwMode="auto">
            <a:xfrm>
              <a:off x="3908" y="3174"/>
              <a:ext cx="37" cy="4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6" name="Oval 185"/>
            <p:cNvSpPr>
              <a:spLocks noChangeArrowheads="1"/>
            </p:cNvSpPr>
            <p:nvPr/>
          </p:nvSpPr>
          <p:spPr bwMode="auto">
            <a:xfrm>
              <a:off x="4187" y="3177"/>
              <a:ext cx="36" cy="4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7" name="Oval 186"/>
            <p:cNvSpPr>
              <a:spLocks noChangeArrowheads="1"/>
            </p:cNvSpPr>
            <p:nvPr/>
          </p:nvSpPr>
          <p:spPr bwMode="auto">
            <a:xfrm>
              <a:off x="4471" y="3177"/>
              <a:ext cx="37" cy="4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8" name="Line 187"/>
            <p:cNvSpPr>
              <a:spLocks noChangeShapeType="1"/>
            </p:cNvSpPr>
            <p:nvPr/>
          </p:nvSpPr>
          <p:spPr bwMode="auto">
            <a:xfrm>
              <a:off x="1235" y="3205"/>
              <a:ext cx="3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9" name="Oval 188"/>
            <p:cNvSpPr>
              <a:spLocks noChangeArrowheads="1"/>
            </p:cNvSpPr>
            <p:nvPr/>
          </p:nvSpPr>
          <p:spPr bwMode="auto">
            <a:xfrm>
              <a:off x="1503" y="3180"/>
              <a:ext cx="38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0" name="Oval 189"/>
            <p:cNvSpPr>
              <a:spLocks noChangeArrowheads="1"/>
            </p:cNvSpPr>
            <p:nvPr/>
          </p:nvSpPr>
          <p:spPr bwMode="auto">
            <a:xfrm>
              <a:off x="1772" y="3180"/>
              <a:ext cx="37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1" name="Oval 190"/>
            <p:cNvSpPr>
              <a:spLocks noChangeArrowheads="1"/>
            </p:cNvSpPr>
            <p:nvPr/>
          </p:nvSpPr>
          <p:spPr bwMode="auto">
            <a:xfrm>
              <a:off x="2049" y="3192"/>
              <a:ext cx="36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2" name="Oval 191"/>
            <p:cNvSpPr>
              <a:spLocks noChangeArrowheads="1"/>
            </p:cNvSpPr>
            <p:nvPr/>
          </p:nvSpPr>
          <p:spPr bwMode="auto">
            <a:xfrm>
              <a:off x="695" y="3299"/>
              <a:ext cx="37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3" name="Oval 192"/>
            <p:cNvSpPr>
              <a:spLocks noChangeArrowheads="1"/>
            </p:cNvSpPr>
            <p:nvPr/>
          </p:nvSpPr>
          <p:spPr bwMode="auto">
            <a:xfrm>
              <a:off x="3105" y="2386"/>
              <a:ext cx="36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4" name="Line 193"/>
            <p:cNvSpPr>
              <a:spLocks noChangeShapeType="1"/>
            </p:cNvSpPr>
            <p:nvPr/>
          </p:nvSpPr>
          <p:spPr bwMode="auto">
            <a:xfrm>
              <a:off x="717" y="2912"/>
              <a:ext cx="0" cy="3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5" name="Line 194"/>
            <p:cNvSpPr>
              <a:spLocks noChangeShapeType="1"/>
            </p:cNvSpPr>
            <p:nvPr/>
          </p:nvSpPr>
          <p:spPr bwMode="auto">
            <a:xfrm>
              <a:off x="3118" y="2890"/>
              <a:ext cx="0" cy="4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6" name="Line 195"/>
            <p:cNvSpPr>
              <a:spLocks noChangeShapeType="1"/>
            </p:cNvSpPr>
            <p:nvPr/>
          </p:nvSpPr>
          <p:spPr bwMode="auto">
            <a:xfrm flipH="1">
              <a:off x="458" y="3311"/>
              <a:ext cx="26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7" name="Line 196"/>
            <p:cNvSpPr>
              <a:spLocks noChangeShapeType="1"/>
            </p:cNvSpPr>
            <p:nvPr/>
          </p:nvSpPr>
          <p:spPr bwMode="auto">
            <a:xfrm flipH="1" flipV="1">
              <a:off x="3127" y="2390"/>
              <a:ext cx="0" cy="2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8" name="Text Box 197"/>
            <p:cNvSpPr txBox="1">
              <a:spLocks noChangeArrowheads="1"/>
            </p:cNvSpPr>
            <p:nvPr/>
          </p:nvSpPr>
          <p:spPr bwMode="auto">
            <a:xfrm>
              <a:off x="2626" y="2731"/>
              <a:ext cx="259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1</a:t>
              </a:r>
            </a:p>
          </p:txBody>
        </p:sp>
        <p:sp>
          <p:nvSpPr>
            <p:cNvPr id="109" name="Text Box 198"/>
            <p:cNvSpPr txBox="1">
              <a:spLocks noChangeArrowheads="1"/>
            </p:cNvSpPr>
            <p:nvPr/>
          </p:nvSpPr>
          <p:spPr bwMode="auto">
            <a:xfrm>
              <a:off x="536" y="2528"/>
              <a:ext cx="224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1</a:t>
              </a:r>
            </a:p>
          </p:txBody>
        </p:sp>
        <p:sp>
          <p:nvSpPr>
            <p:cNvPr id="110" name="Text Box 199"/>
            <p:cNvSpPr txBox="1">
              <a:spLocks noChangeArrowheads="1"/>
            </p:cNvSpPr>
            <p:nvPr/>
          </p:nvSpPr>
          <p:spPr bwMode="auto">
            <a:xfrm>
              <a:off x="536" y="2247"/>
              <a:ext cx="21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1</a:t>
              </a:r>
            </a:p>
          </p:txBody>
        </p:sp>
        <p:sp>
          <p:nvSpPr>
            <p:cNvPr id="111" name="Oval 200"/>
            <p:cNvSpPr>
              <a:spLocks noChangeArrowheads="1"/>
            </p:cNvSpPr>
            <p:nvPr/>
          </p:nvSpPr>
          <p:spPr bwMode="auto">
            <a:xfrm>
              <a:off x="3630" y="3186"/>
              <a:ext cx="36" cy="4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12" name="Text Box 201"/>
            <p:cNvSpPr txBox="1">
              <a:spLocks noChangeArrowheads="1"/>
            </p:cNvSpPr>
            <p:nvPr/>
          </p:nvSpPr>
          <p:spPr bwMode="auto">
            <a:xfrm>
              <a:off x="948" y="2761"/>
              <a:ext cx="37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CP</a:t>
              </a:r>
            </a:p>
          </p:txBody>
        </p:sp>
        <p:sp>
          <p:nvSpPr>
            <p:cNvPr id="113" name="Text Box 202"/>
            <p:cNvSpPr txBox="1">
              <a:spLocks noChangeArrowheads="1"/>
            </p:cNvSpPr>
            <p:nvPr/>
          </p:nvSpPr>
          <p:spPr bwMode="auto">
            <a:xfrm>
              <a:off x="3346" y="2761"/>
              <a:ext cx="37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r>
                <a:rPr kumimoji="0" lang="en-US" altLang="zh-CN" b="0"/>
                <a:t>CP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435225" y="594928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99D=01100011B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73164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可分解成</a:t>
            </a:r>
            <a:r>
              <a:rPr lang="en-US" altLang="zh-CN" dirty="0"/>
              <a:t>N1</a:t>
            </a:r>
            <a:r>
              <a:rPr lang="zh-CN" altLang="en-US" dirty="0"/>
              <a:t>和</a:t>
            </a:r>
            <a:r>
              <a:rPr lang="en-US" altLang="zh-CN" dirty="0"/>
              <a:t>N2</a:t>
            </a:r>
            <a:r>
              <a:rPr lang="zh-CN" altLang="en-US" dirty="0"/>
              <a:t>时，可将两个计数器分别接成</a:t>
            </a:r>
            <a:r>
              <a:rPr lang="en-US" altLang="zh-CN" dirty="0"/>
              <a:t>N1</a:t>
            </a:r>
            <a:r>
              <a:rPr lang="zh-CN" altLang="en-US" dirty="0"/>
              <a:t>进制计数器和</a:t>
            </a:r>
            <a:r>
              <a:rPr lang="en-US" altLang="zh-CN" dirty="0"/>
              <a:t>N2</a:t>
            </a:r>
            <a:r>
              <a:rPr lang="zh-CN" altLang="en-US" dirty="0"/>
              <a:t>进制计数器，然后再将两个计数器级联起来。因此，</a:t>
            </a:r>
            <a:r>
              <a:rPr lang="en-US" altLang="zh-CN" dirty="0"/>
              <a:t>100</a:t>
            </a:r>
            <a:r>
              <a:rPr lang="zh-CN" altLang="en-US" dirty="0"/>
              <a:t>进制计数器可由两个</a:t>
            </a:r>
            <a:r>
              <a:rPr lang="en-US" altLang="zh-CN" dirty="0"/>
              <a:t>10</a:t>
            </a:r>
            <a:r>
              <a:rPr lang="zh-CN" altLang="en-US" dirty="0"/>
              <a:t>进制计数器级联而成。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试用两片</a:t>
            </a:r>
            <a:r>
              <a:rPr lang="en-US" altLang="zh-CN" dirty="0"/>
              <a:t>74161</a:t>
            </a:r>
            <a:r>
              <a:rPr lang="zh-CN" altLang="en-US" dirty="0"/>
              <a:t>构成</a:t>
            </a:r>
            <a:r>
              <a:rPr lang="en-US" altLang="zh-CN" dirty="0"/>
              <a:t>100</a:t>
            </a:r>
            <a:r>
              <a:rPr lang="zh-CN" altLang="en-US" dirty="0"/>
              <a:t>进制计数器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447800" y="4008438"/>
            <a:ext cx="2322512" cy="12255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765300" y="3970338"/>
            <a:ext cx="177165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Q</a:t>
            </a:r>
            <a:r>
              <a:rPr kumimoji="0" lang="en-US" altLang="zh-CN" sz="1600" b="0" baseline="-25000"/>
              <a:t>0</a:t>
            </a:r>
            <a:r>
              <a:rPr kumimoji="0" lang="en-US" altLang="zh-CN" sz="1600" b="0"/>
              <a:t>  Q</a:t>
            </a:r>
            <a:r>
              <a:rPr kumimoji="0" lang="en-US" altLang="zh-CN" sz="1600" b="0" baseline="-25000"/>
              <a:t>1</a:t>
            </a:r>
            <a:r>
              <a:rPr kumimoji="0" lang="en-US" altLang="zh-CN" sz="1600" b="0"/>
              <a:t>  Q</a:t>
            </a:r>
            <a:r>
              <a:rPr kumimoji="0" lang="en-US" altLang="zh-CN" sz="1600" b="0" baseline="-25000"/>
              <a:t>2</a:t>
            </a:r>
            <a:r>
              <a:rPr kumimoji="0" lang="en-US" altLang="zh-CN" sz="1600" b="0"/>
              <a:t>  Q</a:t>
            </a:r>
            <a:r>
              <a:rPr kumimoji="0" lang="en-US" altLang="zh-CN" sz="1600" b="0" baseline="-25000"/>
              <a:t>3</a:t>
            </a:r>
            <a:endParaRPr kumimoji="0" lang="en-US" altLang="zh-CN" sz="1600" b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808163" y="4856163"/>
            <a:ext cx="1958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D</a:t>
            </a:r>
            <a:r>
              <a:rPr kumimoji="0" lang="en-US" altLang="zh-CN" sz="1600" b="0" baseline="-25000"/>
              <a:t>0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1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2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3</a:t>
            </a:r>
            <a:endParaRPr kumimoji="0" lang="en-US" altLang="zh-CN" sz="1600" b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074863" y="4416425"/>
            <a:ext cx="8509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74161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1452563" y="4889500"/>
            <a:ext cx="84137" cy="1079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1443038" y="4997450"/>
            <a:ext cx="79375" cy="1079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433513" y="4056063"/>
            <a:ext cx="563562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EP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93825" y="4465638"/>
            <a:ext cx="6032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ET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3286125" y="4110038"/>
            <a:ext cx="593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CO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303588" y="4470400"/>
            <a:ext cx="7715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LD</a:t>
            </a: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3432175" y="4491038"/>
            <a:ext cx="2381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305175" y="4835525"/>
            <a:ext cx="6524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RD</a:t>
            </a: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3424238" y="4840288"/>
            <a:ext cx="2587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1901825" y="3222625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2336800" y="3233738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2752725" y="3233738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3167063" y="3254375"/>
            <a:ext cx="0" cy="774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1931988" y="5229225"/>
            <a:ext cx="0" cy="2508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2366963" y="5238750"/>
            <a:ext cx="0" cy="263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2792413" y="5229225"/>
            <a:ext cx="0" cy="2508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3224213" y="5233988"/>
            <a:ext cx="0" cy="2365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767138" y="4287838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3840163" y="4576763"/>
            <a:ext cx="5445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3819525" y="4916488"/>
            <a:ext cx="327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1130300" y="4243388"/>
            <a:ext cx="3127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1130300" y="4652963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1130300" y="4986338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2" name="Oval 33"/>
          <p:cNvSpPr>
            <a:spLocks noChangeArrowheads="1"/>
          </p:cNvSpPr>
          <p:nvPr/>
        </p:nvSpPr>
        <p:spPr bwMode="auto">
          <a:xfrm>
            <a:off x="3775075" y="4540250"/>
            <a:ext cx="57150" cy="603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3" name="Oval 34"/>
          <p:cNvSpPr>
            <a:spLocks noChangeArrowheads="1"/>
          </p:cNvSpPr>
          <p:nvPr/>
        </p:nvSpPr>
        <p:spPr bwMode="auto">
          <a:xfrm>
            <a:off x="3765550" y="4889500"/>
            <a:ext cx="55562" cy="603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4" name="Oval 35"/>
          <p:cNvSpPr>
            <a:spLocks noChangeArrowheads="1"/>
          </p:cNvSpPr>
          <p:nvPr/>
        </p:nvSpPr>
        <p:spPr bwMode="auto">
          <a:xfrm>
            <a:off x="4068763" y="3514725"/>
            <a:ext cx="90487" cy="9048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833438" y="4052888"/>
            <a:ext cx="3937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1</a:t>
            </a: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831850" y="4446588"/>
            <a:ext cx="374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1</a:t>
            </a: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500063" y="5470525"/>
            <a:ext cx="57308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CP</a:t>
            </a:r>
          </a:p>
        </p:txBody>
      </p: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4140200" y="4716463"/>
            <a:ext cx="3397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1</a:t>
            </a:r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1936750" y="5480050"/>
            <a:ext cx="15414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>
            <a:off x="3463925" y="5480050"/>
            <a:ext cx="0" cy="193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>
            <a:off x="3386138" y="5673725"/>
            <a:ext cx="177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2" name="Oval 43"/>
          <p:cNvSpPr>
            <a:spLocks noChangeArrowheads="1"/>
          </p:cNvSpPr>
          <p:nvPr/>
        </p:nvSpPr>
        <p:spPr bwMode="auto">
          <a:xfrm>
            <a:off x="2336800" y="5448300"/>
            <a:ext cx="57150" cy="6191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3721100" y="3317875"/>
            <a:ext cx="347662" cy="498475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4149725" y="3554413"/>
            <a:ext cx="3984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>
            <a:off x="4357688" y="3608388"/>
            <a:ext cx="0" cy="9683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3725863" y="3275013"/>
            <a:ext cx="3413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&amp;</a:t>
            </a:r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3197225" y="3678238"/>
            <a:ext cx="5334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8" name="Line 49"/>
          <p:cNvSpPr>
            <a:spLocks noChangeShapeType="1"/>
          </p:cNvSpPr>
          <p:nvPr/>
        </p:nvSpPr>
        <p:spPr bwMode="auto">
          <a:xfrm>
            <a:off x="1916113" y="3475038"/>
            <a:ext cx="18145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49" name="Oval 50"/>
          <p:cNvSpPr>
            <a:spLocks noChangeArrowheads="1"/>
          </p:cNvSpPr>
          <p:nvPr/>
        </p:nvSpPr>
        <p:spPr bwMode="auto">
          <a:xfrm>
            <a:off x="3143250" y="3652838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50" name="Oval 51"/>
          <p:cNvSpPr>
            <a:spLocks noChangeArrowheads="1"/>
          </p:cNvSpPr>
          <p:nvPr/>
        </p:nvSpPr>
        <p:spPr bwMode="auto">
          <a:xfrm>
            <a:off x="1882775" y="3430588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51" name="Line 52"/>
          <p:cNvSpPr>
            <a:spLocks noChangeShapeType="1"/>
          </p:cNvSpPr>
          <p:nvPr/>
        </p:nvSpPr>
        <p:spPr bwMode="auto">
          <a:xfrm>
            <a:off x="1130300" y="4995863"/>
            <a:ext cx="0" cy="7889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grpSp>
        <p:nvGrpSpPr>
          <p:cNvPr id="119" name="组合 118"/>
          <p:cNvGrpSpPr/>
          <p:nvPr/>
        </p:nvGrpSpPr>
        <p:grpSpPr>
          <a:xfrm>
            <a:off x="1876425" y="3706813"/>
            <a:ext cx="1622425" cy="415925"/>
            <a:chOff x="1876425" y="3706813"/>
            <a:chExt cx="1622425" cy="415925"/>
          </a:xfrm>
        </p:grpSpPr>
        <p:sp>
          <p:nvSpPr>
            <p:cNvPr id="52" name="Text Box 53"/>
            <p:cNvSpPr txBox="1">
              <a:spLocks noChangeArrowheads="1"/>
            </p:cNvSpPr>
            <p:nvPr/>
          </p:nvSpPr>
          <p:spPr bwMode="auto">
            <a:xfrm>
              <a:off x="2717800" y="3706813"/>
              <a:ext cx="376237" cy="41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3" name="Text Box 54"/>
            <p:cNvSpPr txBox="1">
              <a:spLocks noChangeArrowheads="1"/>
            </p:cNvSpPr>
            <p:nvPr/>
          </p:nvSpPr>
          <p:spPr bwMode="auto">
            <a:xfrm>
              <a:off x="2324100" y="3706813"/>
              <a:ext cx="376237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4" name="Text Box 55"/>
            <p:cNvSpPr txBox="1">
              <a:spLocks noChangeArrowheads="1"/>
            </p:cNvSpPr>
            <p:nvPr/>
          </p:nvSpPr>
          <p:spPr bwMode="auto">
            <a:xfrm>
              <a:off x="3168650" y="3706813"/>
              <a:ext cx="330200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55" name="Text Box 56"/>
            <p:cNvSpPr txBox="1">
              <a:spLocks noChangeArrowheads="1"/>
            </p:cNvSpPr>
            <p:nvPr/>
          </p:nvSpPr>
          <p:spPr bwMode="auto">
            <a:xfrm>
              <a:off x="1876425" y="3706813"/>
              <a:ext cx="388937" cy="41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kumimoji="0" lang="en-US" altLang="zh-CN" sz="1600" b="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56" name="Rectangle 57"/>
          <p:cNvSpPr>
            <a:spLocks noChangeArrowheads="1"/>
          </p:cNvSpPr>
          <p:nvPr/>
        </p:nvSpPr>
        <p:spPr bwMode="auto">
          <a:xfrm>
            <a:off x="5495925" y="3976688"/>
            <a:ext cx="2322512" cy="122396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57" name="Text Box 58"/>
          <p:cNvSpPr txBox="1">
            <a:spLocks noChangeArrowheads="1"/>
          </p:cNvSpPr>
          <p:nvPr/>
        </p:nvSpPr>
        <p:spPr bwMode="auto">
          <a:xfrm>
            <a:off x="5781675" y="3900488"/>
            <a:ext cx="19129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Q</a:t>
            </a:r>
            <a:r>
              <a:rPr kumimoji="0" lang="en-US" altLang="zh-CN" sz="1600" b="0" baseline="-25000"/>
              <a:t>0</a:t>
            </a:r>
            <a:r>
              <a:rPr kumimoji="0" lang="en-US" altLang="zh-CN" sz="1600" b="0"/>
              <a:t>  Q</a:t>
            </a:r>
            <a:r>
              <a:rPr kumimoji="0" lang="en-US" altLang="zh-CN" sz="1600" b="0" baseline="-25000"/>
              <a:t>1</a:t>
            </a:r>
            <a:r>
              <a:rPr kumimoji="0" lang="en-US" altLang="zh-CN" sz="1600" b="0"/>
              <a:t>   Q</a:t>
            </a:r>
            <a:r>
              <a:rPr kumimoji="0" lang="en-US" altLang="zh-CN" sz="1600" b="0" baseline="-25000"/>
              <a:t>2</a:t>
            </a:r>
            <a:r>
              <a:rPr kumimoji="0" lang="en-US" altLang="zh-CN" sz="1600" b="0"/>
              <a:t>  Q</a:t>
            </a:r>
            <a:r>
              <a:rPr kumimoji="0" lang="en-US" altLang="zh-CN" sz="1600" b="0" baseline="-25000"/>
              <a:t>3</a:t>
            </a:r>
            <a:endParaRPr kumimoji="0" lang="en-US" altLang="zh-CN" sz="1600" b="0"/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5846763" y="4808538"/>
            <a:ext cx="1728787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D</a:t>
            </a:r>
            <a:r>
              <a:rPr kumimoji="0" lang="en-US" altLang="zh-CN" sz="1600" b="0" baseline="-25000"/>
              <a:t>0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1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2</a:t>
            </a:r>
            <a:r>
              <a:rPr kumimoji="0" lang="en-US" altLang="zh-CN" sz="1600" b="0"/>
              <a:t>  D</a:t>
            </a:r>
            <a:r>
              <a:rPr kumimoji="0" lang="en-US" altLang="zh-CN" sz="1600" b="0" baseline="-25000"/>
              <a:t>3</a:t>
            </a:r>
            <a:endParaRPr kumimoji="0" lang="en-US" altLang="zh-CN" sz="1600" b="0"/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6154738" y="4416425"/>
            <a:ext cx="849312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74161</a:t>
            </a:r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>
            <a:off x="5500688" y="4840288"/>
            <a:ext cx="84137" cy="1238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61" name="Line 62"/>
          <p:cNvSpPr>
            <a:spLocks noChangeShapeType="1"/>
          </p:cNvSpPr>
          <p:nvPr/>
        </p:nvSpPr>
        <p:spPr bwMode="auto">
          <a:xfrm flipH="1">
            <a:off x="5491163" y="4964113"/>
            <a:ext cx="79375" cy="1079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5461000" y="4056063"/>
            <a:ext cx="563562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EP</a:t>
            </a:r>
          </a:p>
        </p:txBody>
      </p:sp>
      <p:sp>
        <p:nvSpPr>
          <p:cNvPr id="63" name="Text Box 64"/>
          <p:cNvSpPr txBox="1">
            <a:spLocks noChangeArrowheads="1"/>
          </p:cNvSpPr>
          <p:nvPr/>
        </p:nvSpPr>
        <p:spPr bwMode="auto">
          <a:xfrm>
            <a:off x="5461000" y="4405313"/>
            <a:ext cx="60325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ET</a:t>
            </a:r>
          </a:p>
        </p:txBody>
      </p:sp>
      <p:sp>
        <p:nvSpPr>
          <p:cNvPr id="64" name="Text Box 65"/>
          <p:cNvSpPr txBox="1">
            <a:spLocks noChangeArrowheads="1"/>
          </p:cNvSpPr>
          <p:nvPr/>
        </p:nvSpPr>
        <p:spPr bwMode="auto">
          <a:xfrm>
            <a:off x="7334250" y="4052888"/>
            <a:ext cx="5937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CO</a:t>
            </a:r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7385050" y="4400550"/>
            <a:ext cx="5619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LD</a:t>
            </a:r>
          </a:p>
        </p:txBody>
      </p:sp>
      <p:sp>
        <p:nvSpPr>
          <p:cNvPr id="66" name="Line 67"/>
          <p:cNvSpPr>
            <a:spLocks noChangeShapeType="1"/>
          </p:cNvSpPr>
          <p:nvPr/>
        </p:nvSpPr>
        <p:spPr bwMode="auto">
          <a:xfrm>
            <a:off x="7480300" y="4459288"/>
            <a:ext cx="2762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67" name="Text Box 68"/>
          <p:cNvSpPr txBox="1">
            <a:spLocks noChangeArrowheads="1"/>
          </p:cNvSpPr>
          <p:nvPr/>
        </p:nvSpPr>
        <p:spPr bwMode="auto">
          <a:xfrm>
            <a:off x="7348538" y="4708525"/>
            <a:ext cx="5588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RD</a:t>
            </a:r>
          </a:p>
        </p:txBody>
      </p:sp>
      <p:sp>
        <p:nvSpPr>
          <p:cNvPr id="68" name="Line 69"/>
          <p:cNvSpPr>
            <a:spLocks noChangeShapeType="1"/>
          </p:cNvSpPr>
          <p:nvPr/>
        </p:nvSpPr>
        <p:spPr bwMode="auto">
          <a:xfrm>
            <a:off x="7472363" y="4786313"/>
            <a:ext cx="2587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69" name="Line 70"/>
          <p:cNvSpPr>
            <a:spLocks noChangeShapeType="1"/>
          </p:cNvSpPr>
          <p:nvPr/>
        </p:nvSpPr>
        <p:spPr bwMode="auto">
          <a:xfrm>
            <a:off x="5949950" y="3190875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0" name="Line 71"/>
          <p:cNvSpPr>
            <a:spLocks noChangeShapeType="1"/>
          </p:cNvSpPr>
          <p:nvPr/>
        </p:nvSpPr>
        <p:spPr bwMode="auto">
          <a:xfrm flipH="1">
            <a:off x="6384925" y="3200400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1" name="Line 72"/>
          <p:cNvSpPr>
            <a:spLocks noChangeShapeType="1"/>
          </p:cNvSpPr>
          <p:nvPr/>
        </p:nvSpPr>
        <p:spPr bwMode="auto">
          <a:xfrm flipH="1">
            <a:off x="6800850" y="3200400"/>
            <a:ext cx="0" cy="795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215188" y="3222625"/>
            <a:ext cx="0" cy="7731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3" name="Line 74"/>
          <p:cNvSpPr>
            <a:spLocks noChangeShapeType="1"/>
          </p:cNvSpPr>
          <p:nvPr/>
        </p:nvSpPr>
        <p:spPr bwMode="auto">
          <a:xfrm>
            <a:off x="5980113" y="5195888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4" name="Line 75"/>
          <p:cNvSpPr>
            <a:spLocks noChangeShapeType="1"/>
          </p:cNvSpPr>
          <p:nvPr/>
        </p:nvSpPr>
        <p:spPr bwMode="auto">
          <a:xfrm>
            <a:off x="6415088" y="5207000"/>
            <a:ext cx="0" cy="2635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5" name="Line 76"/>
          <p:cNvSpPr>
            <a:spLocks noChangeShapeType="1"/>
          </p:cNvSpPr>
          <p:nvPr/>
        </p:nvSpPr>
        <p:spPr bwMode="auto">
          <a:xfrm>
            <a:off x="6840538" y="5195888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6" name="Line 77"/>
          <p:cNvSpPr>
            <a:spLocks noChangeShapeType="1"/>
          </p:cNvSpPr>
          <p:nvPr/>
        </p:nvSpPr>
        <p:spPr bwMode="auto">
          <a:xfrm>
            <a:off x="7272338" y="5200650"/>
            <a:ext cx="0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7" name="Line 78"/>
          <p:cNvSpPr>
            <a:spLocks noChangeShapeType="1"/>
          </p:cNvSpPr>
          <p:nvPr/>
        </p:nvSpPr>
        <p:spPr bwMode="auto">
          <a:xfrm>
            <a:off x="7815263" y="4256088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8" name="Line 79"/>
          <p:cNvSpPr>
            <a:spLocks noChangeShapeType="1"/>
          </p:cNvSpPr>
          <p:nvPr/>
        </p:nvSpPr>
        <p:spPr bwMode="auto">
          <a:xfrm>
            <a:off x="7893050" y="4583113"/>
            <a:ext cx="468312" cy="174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79" name="Line 80"/>
          <p:cNvSpPr>
            <a:spLocks noChangeShapeType="1"/>
          </p:cNvSpPr>
          <p:nvPr/>
        </p:nvSpPr>
        <p:spPr bwMode="auto">
          <a:xfrm>
            <a:off x="7921625" y="4919663"/>
            <a:ext cx="2968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0" name="Line 81"/>
          <p:cNvSpPr>
            <a:spLocks noChangeShapeType="1"/>
          </p:cNvSpPr>
          <p:nvPr/>
        </p:nvSpPr>
        <p:spPr bwMode="auto">
          <a:xfrm>
            <a:off x="5178425" y="4211638"/>
            <a:ext cx="3127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1" name="Line 82"/>
          <p:cNvSpPr>
            <a:spLocks noChangeShapeType="1"/>
          </p:cNvSpPr>
          <p:nvPr/>
        </p:nvSpPr>
        <p:spPr bwMode="auto">
          <a:xfrm>
            <a:off x="5178425" y="4621213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2" name="Line 83"/>
          <p:cNvSpPr>
            <a:spLocks noChangeShapeType="1"/>
          </p:cNvSpPr>
          <p:nvPr/>
        </p:nvSpPr>
        <p:spPr bwMode="auto">
          <a:xfrm>
            <a:off x="5178425" y="4986338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3" name="Oval 84"/>
          <p:cNvSpPr>
            <a:spLocks noChangeArrowheads="1"/>
          </p:cNvSpPr>
          <p:nvPr/>
        </p:nvSpPr>
        <p:spPr bwMode="auto">
          <a:xfrm>
            <a:off x="7804150" y="4543425"/>
            <a:ext cx="90487" cy="9048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4" name="Oval 85"/>
          <p:cNvSpPr>
            <a:spLocks noChangeArrowheads="1"/>
          </p:cNvSpPr>
          <p:nvPr/>
        </p:nvSpPr>
        <p:spPr bwMode="auto">
          <a:xfrm>
            <a:off x="7813675" y="4868863"/>
            <a:ext cx="90487" cy="9048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5" name="Oval 86"/>
          <p:cNvSpPr>
            <a:spLocks noChangeArrowheads="1"/>
          </p:cNvSpPr>
          <p:nvPr/>
        </p:nvSpPr>
        <p:spPr bwMode="auto">
          <a:xfrm>
            <a:off x="8126413" y="3473450"/>
            <a:ext cx="90487" cy="9048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6" name="Text Box 88"/>
          <p:cNvSpPr txBox="1">
            <a:spLocks noChangeArrowheads="1"/>
          </p:cNvSpPr>
          <p:nvPr/>
        </p:nvSpPr>
        <p:spPr bwMode="auto">
          <a:xfrm>
            <a:off x="8135938" y="4691063"/>
            <a:ext cx="341312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1</a:t>
            </a:r>
          </a:p>
        </p:txBody>
      </p:sp>
      <p:sp>
        <p:nvSpPr>
          <p:cNvPr id="87" name="Line 89"/>
          <p:cNvSpPr>
            <a:spLocks noChangeShapeType="1"/>
          </p:cNvSpPr>
          <p:nvPr/>
        </p:nvSpPr>
        <p:spPr bwMode="auto">
          <a:xfrm>
            <a:off x="5986463" y="5448300"/>
            <a:ext cx="15255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8" name="Line 90"/>
          <p:cNvSpPr>
            <a:spLocks noChangeShapeType="1"/>
          </p:cNvSpPr>
          <p:nvPr/>
        </p:nvSpPr>
        <p:spPr bwMode="auto">
          <a:xfrm>
            <a:off x="7512050" y="5448300"/>
            <a:ext cx="0" cy="1936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89" name="Line 91"/>
          <p:cNvSpPr>
            <a:spLocks noChangeShapeType="1"/>
          </p:cNvSpPr>
          <p:nvPr/>
        </p:nvSpPr>
        <p:spPr bwMode="auto">
          <a:xfrm>
            <a:off x="7434263" y="5641975"/>
            <a:ext cx="177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0" name="Oval 92"/>
          <p:cNvSpPr>
            <a:spLocks noChangeArrowheads="1"/>
          </p:cNvSpPr>
          <p:nvPr/>
        </p:nvSpPr>
        <p:spPr bwMode="auto">
          <a:xfrm>
            <a:off x="6384925" y="5416550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1" name="Rectangle 93"/>
          <p:cNvSpPr>
            <a:spLocks noChangeArrowheads="1"/>
          </p:cNvSpPr>
          <p:nvPr/>
        </p:nvSpPr>
        <p:spPr bwMode="auto">
          <a:xfrm>
            <a:off x="7770813" y="3248025"/>
            <a:ext cx="341312" cy="550863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2" name="Line 94"/>
          <p:cNvSpPr>
            <a:spLocks noChangeShapeType="1"/>
          </p:cNvSpPr>
          <p:nvPr/>
        </p:nvSpPr>
        <p:spPr bwMode="auto">
          <a:xfrm>
            <a:off x="8205788" y="3530600"/>
            <a:ext cx="176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3" name="Line 95"/>
          <p:cNvSpPr>
            <a:spLocks noChangeShapeType="1"/>
          </p:cNvSpPr>
          <p:nvPr/>
        </p:nvSpPr>
        <p:spPr bwMode="auto">
          <a:xfrm>
            <a:off x="8361363" y="3527425"/>
            <a:ext cx="0" cy="1089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4" name="Text Box 96"/>
          <p:cNvSpPr txBox="1">
            <a:spLocks noChangeArrowheads="1"/>
          </p:cNvSpPr>
          <p:nvPr/>
        </p:nvSpPr>
        <p:spPr bwMode="auto">
          <a:xfrm>
            <a:off x="7767638" y="3206750"/>
            <a:ext cx="357187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&amp;</a:t>
            </a:r>
          </a:p>
        </p:txBody>
      </p:sp>
      <p:sp>
        <p:nvSpPr>
          <p:cNvPr id="95" name="Line 97"/>
          <p:cNvSpPr>
            <a:spLocks noChangeShapeType="1"/>
          </p:cNvSpPr>
          <p:nvPr/>
        </p:nvSpPr>
        <p:spPr bwMode="auto">
          <a:xfrm>
            <a:off x="7246938" y="3646488"/>
            <a:ext cx="5318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6" name="Line 98"/>
          <p:cNvSpPr>
            <a:spLocks noChangeShapeType="1"/>
          </p:cNvSpPr>
          <p:nvPr/>
        </p:nvSpPr>
        <p:spPr bwMode="auto">
          <a:xfrm>
            <a:off x="5964238" y="3443288"/>
            <a:ext cx="18145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7" name="Oval 99"/>
          <p:cNvSpPr>
            <a:spLocks noChangeArrowheads="1"/>
          </p:cNvSpPr>
          <p:nvPr/>
        </p:nvSpPr>
        <p:spPr bwMode="auto">
          <a:xfrm>
            <a:off x="7175500" y="3659188"/>
            <a:ext cx="58737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8" name="Oval 100"/>
          <p:cNvSpPr>
            <a:spLocks noChangeArrowheads="1"/>
          </p:cNvSpPr>
          <p:nvPr/>
        </p:nvSpPr>
        <p:spPr bwMode="auto">
          <a:xfrm>
            <a:off x="5930900" y="3416300"/>
            <a:ext cx="57150" cy="6191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99" name="Line 101"/>
          <p:cNvSpPr>
            <a:spLocks noChangeShapeType="1"/>
          </p:cNvSpPr>
          <p:nvPr/>
        </p:nvSpPr>
        <p:spPr bwMode="auto">
          <a:xfrm>
            <a:off x="5178425" y="4995863"/>
            <a:ext cx="0" cy="7889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4" name="Rectangle 106"/>
          <p:cNvSpPr>
            <a:spLocks noChangeArrowheads="1"/>
          </p:cNvSpPr>
          <p:nvPr/>
        </p:nvSpPr>
        <p:spPr bwMode="auto">
          <a:xfrm>
            <a:off x="4570413" y="3317875"/>
            <a:ext cx="357187" cy="488950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5" name="Text Box 107"/>
          <p:cNvSpPr txBox="1">
            <a:spLocks noChangeArrowheads="1"/>
          </p:cNvSpPr>
          <p:nvPr/>
        </p:nvSpPr>
        <p:spPr bwMode="auto">
          <a:xfrm>
            <a:off x="4618038" y="3295650"/>
            <a:ext cx="32543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1</a:t>
            </a:r>
          </a:p>
        </p:txBody>
      </p:sp>
      <p:sp>
        <p:nvSpPr>
          <p:cNvPr id="106" name="Oval 108"/>
          <p:cNvSpPr>
            <a:spLocks noChangeArrowheads="1"/>
          </p:cNvSpPr>
          <p:nvPr/>
        </p:nvSpPr>
        <p:spPr bwMode="auto">
          <a:xfrm>
            <a:off x="4924425" y="3516313"/>
            <a:ext cx="90487" cy="90488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>
            <a:off x="700088" y="5784850"/>
            <a:ext cx="44783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8" name="Line 110"/>
          <p:cNvSpPr>
            <a:spLocks noChangeShapeType="1"/>
          </p:cNvSpPr>
          <p:nvPr/>
        </p:nvSpPr>
        <p:spPr bwMode="auto">
          <a:xfrm flipV="1">
            <a:off x="5178425" y="3562350"/>
            <a:ext cx="0" cy="1062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09" name="Line 111"/>
          <p:cNvSpPr>
            <a:spLocks noChangeShapeType="1"/>
          </p:cNvSpPr>
          <p:nvPr/>
        </p:nvSpPr>
        <p:spPr bwMode="auto">
          <a:xfrm flipH="1">
            <a:off x="5024438" y="3556000"/>
            <a:ext cx="1539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0" name="Oval 112"/>
          <p:cNvSpPr>
            <a:spLocks noChangeArrowheads="1"/>
          </p:cNvSpPr>
          <p:nvPr/>
        </p:nvSpPr>
        <p:spPr bwMode="auto">
          <a:xfrm>
            <a:off x="4330700" y="3548063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1" name="Oval 113"/>
          <p:cNvSpPr>
            <a:spLocks noChangeArrowheads="1"/>
          </p:cNvSpPr>
          <p:nvPr/>
        </p:nvSpPr>
        <p:spPr bwMode="auto">
          <a:xfrm>
            <a:off x="2767013" y="5448300"/>
            <a:ext cx="57150" cy="6191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2" name="Oval 114"/>
          <p:cNvSpPr>
            <a:spLocks noChangeArrowheads="1"/>
          </p:cNvSpPr>
          <p:nvPr/>
        </p:nvSpPr>
        <p:spPr bwMode="auto">
          <a:xfrm>
            <a:off x="3197225" y="5448300"/>
            <a:ext cx="57150" cy="6191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3" name="Oval 115"/>
          <p:cNvSpPr>
            <a:spLocks noChangeArrowheads="1"/>
          </p:cNvSpPr>
          <p:nvPr/>
        </p:nvSpPr>
        <p:spPr bwMode="auto">
          <a:xfrm>
            <a:off x="1106488" y="5756275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4" name="Oval 116"/>
          <p:cNvSpPr>
            <a:spLocks noChangeArrowheads="1"/>
          </p:cNvSpPr>
          <p:nvPr/>
        </p:nvSpPr>
        <p:spPr bwMode="auto">
          <a:xfrm>
            <a:off x="6815138" y="5416550"/>
            <a:ext cx="57150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5" name="Oval 117"/>
          <p:cNvSpPr>
            <a:spLocks noChangeArrowheads="1"/>
          </p:cNvSpPr>
          <p:nvPr/>
        </p:nvSpPr>
        <p:spPr bwMode="auto">
          <a:xfrm>
            <a:off x="7246938" y="5416550"/>
            <a:ext cx="55562" cy="6032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6" name="Oval 118"/>
          <p:cNvSpPr>
            <a:spLocks noChangeArrowheads="1"/>
          </p:cNvSpPr>
          <p:nvPr/>
        </p:nvSpPr>
        <p:spPr bwMode="auto">
          <a:xfrm>
            <a:off x="5154613" y="4189413"/>
            <a:ext cx="55562" cy="6191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 anchor="ctr"/>
          <a:lstStyle/>
          <a:p>
            <a:endParaRPr lang="zh-CN" altLang="en-US" sz="1400"/>
          </a:p>
        </p:txBody>
      </p:sp>
      <p:sp>
        <p:nvSpPr>
          <p:cNvPr id="117" name="Text Box 119"/>
          <p:cNvSpPr txBox="1">
            <a:spLocks noChangeArrowheads="1"/>
          </p:cNvSpPr>
          <p:nvPr/>
        </p:nvSpPr>
        <p:spPr bwMode="auto">
          <a:xfrm>
            <a:off x="1495425" y="4808538"/>
            <a:ext cx="573087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CP</a:t>
            </a:r>
          </a:p>
        </p:txBody>
      </p:sp>
      <p:sp>
        <p:nvSpPr>
          <p:cNvPr id="118" name="Text Box 120"/>
          <p:cNvSpPr txBox="1">
            <a:spLocks noChangeArrowheads="1"/>
          </p:cNvSpPr>
          <p:nvPr/>
        </p:nvSpPr>
        <p:spPr bwMode="auto">
          <a:xfrm>
            <a:off x="5541963" y="4732338"/>
            <a:ext cx="515937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just"/>
            <a:r>
              <a:rPr kumimoji="0" lang="en-US" altLang="zh-CN" sz="1600" b="0"/>
              <a:t>CP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193211" y="32459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044905" y="327292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1253067" y="3826933"/>
            <a:ext cx="3939822" cy="1896534"/>
            <a:chOff x="1253067" y="3826933"/>
            <a:chExt cx="3939822" cy="1896534"/>
          </a:xfrm>
        </p:grpSpPr>
        <p:sp>
          <p:nvSpPr>
            <p:cNvPr id="126" name="任意多边形 125"/>
            <p:cNvSpPr/>
            <p:nvPr/>
          </p:nvSpPr>
          <p:spPr>
            <a:xfrm>
              <a:off x="4199467" y="3826933"/>
              <a:ext cx="406400" cy="248356"/>
            </a:xfrm>
            <a:custGeom>
              <a:avLst/>
              <a:gdLst>
                <a:gd name="connsiteX0" fmla="*/ 0 w 406400"/>
                <a:gd name="connsiteY0" fmla="*/ 0 h 248356"/>
                <a:gd name="connsiteX1" fmla="*/ 124177 w 406400"/>
                <a:gd name="connsiteY1" fmla="*/ 0 h 248356"/>
                <a:gd name="connsiteX2" fmla="*/ 124177 w 406400"/>
                <a:gd name="connsiteY2" fmla="*/ 248356 h 248356"/>
                <a:gd name="connsiteX3" fmla="*/ 270933 w 406400"/>
                <a:gd name="connsiteY3" fmla="*/ 248356 h 248356"/>
                <a:gd name="connsiteX4" fmla="*/ 270933 w 406400"/>
                <a:gd name="connsiteY4" fmla="*/ 0 h 248356"/>
                <a:gd name="connsiteX5" fmla="*/ 406400 w 406400"/>
                <a:gd name="connsiteY5" fmla="*/ 11289 h 2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400" h="248356">
                  <a:moveTo>
                    <a:pt x="0" y="0"/>
                  </a:moveTo>
                  <a:lnTo>
                    <a:pt x="124177" y="0"/>
                  </a:lnTo>
                  <a:lnTo>
                    <a:pt x="124177" y="248356"/>
                  </a:lnTo>
                  <a:lnTo>
                    <a:pt x="270933" y="248356"/>
                  </a:lnTo>
                  <a:lnTo>
                    <a:pt x="270933" y="0"/>
                  </a:lnTo>
                  <a:lnTo>
                    <a:pt x="406400" y="11289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7" name="任意多边形 126"/>
            <p:cNvSpPr/>
            <p:nvPr/>
          </p:nvSpPr>
          <p:spPr>
            <a:xfrm>
              <a:off x="1253067" y="5384800"/>
              <a:ext cx="508000" cy="338667"/>
            </a:xfrm>
            <a:custGeom>
              <a:avLst/>
              <a:gdLst>
                <a:gd name="connsiteX0" fmla="*/ 0 w 508000"/>
                <a:gd name="connsiteY0" fmla="*/ 327378 h 338667"/>
                <a:gd name="connsiteX1" fmla="*/ 158044 w 508000"/>
                <a:gd name="connsiteY1" fmla="*/ 327378 h 338667"/>
                <a:gd name="connsiteX2" fmla="*/ 158044 w 508000"/>
                <a:gd name="connsiteY2" fmla="*/ 0 h 338667"/>
                <a:gd name="connsiteX3" fmla="*/ 338666 w 508000"/>
                <a:gd name="connsiteY3" fmla="*/ 0 h 338667"/>
                <a:gd name="connsiteX4" fmla="*/ 338666 w 508000"/>
                <a:gd name="connsiteY4" fmla="*/ 338667 h 338667"/>
                <a:gd name="connsiteX5" fmla="*/ 508000 w 508000"/>
                <a:gd name="connsiteY5" fmla="*/ 338667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000" h="338667">
                  <a:moveTo>
                    <a:pt x="0" y="327378"/>
                  </a:moveTo>
                  <a:lnTo>
                    <a:pt x="158044" y="327378"/>
                  </a:lnTo>
                  <a:lnTo>
                    <a:pt x="158044" y="0"/>
                  </a:lnTo>
                  <a:lnTo>
                    <a:pt x="338666" y="0"/>
                  </a:lnTo>
                  <a:lnTo>
                    <a:pt x="338666" y="338667"/>
                  </a:lnTo>
                  <a:lnTo>
                    <a:pt x="508000" y="338667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4763911" y="4041422"/>
              <a:ext cx="428978" cy="304800"/>
            </a:xfrm>
            <a:custGeom>
              <a:avLst/>
              <a:gdLst>
                <a:gd name="connsiteX0" fmla="*/ 0 w 428978"/>
                <a:gd name="connsiteY0" fmla="*/ 293511 h 304800"/>
                <a:gd name="connsiteX1" fmla="*/ 146756 w 428978"/>
                <a:gd name="connsiteY1" fmla="*/ 293511 h 304800"/>
                <a:gd name="connsiteX2" fmla="*/ 146756 w 428978"/>
                <a:gd name="connsiteY2" fmla="*/ 0 h 304800"/>
                <a:gd name="connsiteX3" fmla="*/ 282222 w 428978"/>
                <a:gd name="connsiteY3" fmla="*/ 0 h 304800"/>
                <a:gd name="connsiteX4" fmla="*/ 282222 w 428978"/>
                <a:gd name="connsiteY4" fmla="*/ 293511 h 304800"/>
                <a:gd name="connsiteX5" fmla="*/ 428978 w 428978"/>
                <a:gd name="connsiteY5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978" h="304800">
                  <a:moveTo>
                    <a:pt x="0" y="293511"/>
                  </a:moveTo>
                  <a:lnTo>
                    <a:pt x="146756" y="293511"/>
                  </a:lnTo>
                  <a:lnTo>
                    <a:pt x="146756" y="0"/>
                  </a:lnTo>
                  <a:lnTo>
                    <a:pt x="282222" y="0"/>
                  </a:lnTo>
                  <a:lnTo>
                    <a:pt x="282222" y="293511"/>
                  </a:lnTo>
                  <a:lnTo>
                    <a:pt x="428978" y="3048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11568"/>
          </a:xfrm>
        </p:spPr>
        <p:txBody>
          <a:bodyPr/>
          <a:lstStyle/>
          <a:p>
            <a:r>
              <a:rPr lang="zh-CN" altLang="en-US" dirty="0"/>
              <a:t>将移位寄存器首尾相接，则在时钟脉冲信号作用下，数据将循环右移。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环形计数器</a:t>
            </a:r>
          </a:p>
        </p:txBody>
      </p:sp>
      <p:pic>
        <p:nvPicPr>
          <p:cNvPr id="4" name="Picture 8" descr="6-3-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24175"/>
            <a:ext cx="8496300" cy="2716213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状态转移图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95288" y="3213100"/>
            <a:ext cx="77724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设初态为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1000,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则其状态转换图为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6961625" cy="2137296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6-3-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87220"/>
            <a:ext cx="6337895" cy="202588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自启动环形计数器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67544" y="1340768"/>
          <a:ext cx="5905128" cy="326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Visio" r:id="rId4" imgW="4394200" imgH="2336800" progId="Visio.Drawing.11">
                  <p:embed/>
                </p:oleObj>
              </mc:Choice>
              <mc:Fallback>
                <p:oleObj name="Visio" r:id="rId4" imgW="4394200" imgH="23368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048" r="2159"/>
                      <a:stretch>
                        <a:fillRect/>
                      </a:stretch>
                    </p:blipFill>
                    <p:spPr bwMode="auto">
                      <a:xfrm>
                        <a:off x="467544" y="1340768"/>
                        <a:ext cx="5905128" cy="3264414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48064" y="4221088"/>
          <a:ext cx="3563938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Equation" r:id="rId6" imgW="1651000" imgH="1066800" progId="Equation.3">
                  <p:embed/>
                </p:oleObj>
              </mc:Choice>
              <mc:Fallback>
                <p:oleObj name="Equation" r:id="rId6" imgW="1651000" imgH="10668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221088"/>
                        <a:ext cx="3563938" cy="2301875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99592" y="1988840"/>
            <a:ext cx="5443108" cy="1490102"/>
            <a:chOff x="899592" y="1988840"/>
            <a:chExt cx="5443108" cy="1490102"/>
          </a:xfrm>
        </p:grpSpPr>
        <p:grpSp>
          <p:nvGrpSpPr>
            <p:cNvPr id="10" name="组合 9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41833" y="1988840"/>
            <a:ext cx="5443108" cy="1490102"/>
            <a:chOff x="899592" y="1988840"/>
            <a:chExt cx="5443108" cy="1490102"/>
          </a:xfrm>
        </p:grpSpPr>
        <p:grpSp>
          <p:nvGrpSpPr>
            <p:cNvPr id="14" name="组合 13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41833" y="2000708"/>
            <a:ext cx="5443108" cy="1490102"/>
            <a:chOff x="899592" y="1988840"/>
            <a:chExt cx="5443108" cy="1490102"/>
          </a:xfrm>
        </p:grpSpPr>
        <p:grpSp>
          <p:nvGrpSpPr>
            <p:cNvPr id="21" name="组合 20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3588" y="2000708"/>
            <a:ext cx="5443108" cy="1490102"/>
            <a:chOff x="899592" y="1988840"/>
            <a:chExt cx="5443108" cy="1490102"/>
          </a:xfrm>
        </p:grpSpPr>
        <p:grpSp>
          <p:nvGrpSpPr>
            <p:cNvPr id="28" name="组合 27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63588" y="1953360"/>
            <a:ext cx="5443108" cy="1490102"/>
            <a:chOff x="899592" y="1988840"/>
            <a:chExt cx="5443108" cy="1490102"/>
          </a:xfrm>
        </p:grpSpPr>
        <p:grpSp>
          <p:nvGrpSpPr>
            <p:cNvPr id="42" name="组合 41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99592" y="1988840"/>
            <a:ext cx="5443108" cy="1490102"/>
            <a:chOff x="899592" y="1988840"/>
            <a:chExt cx="5443108" cy="1490102"/>
          </a:xfrm>
        </p:grpSpPr>
        <p:grpSp>
          <p:nvGrpSpPr>
            <p:cNvPr id="49" name="组合 48"/>
            <p:cNvGrpSpPr/>
            <p:nvPr/>
          </p:nvGrpSpPr>
          <p:grpSpPr>
            <a:xfrm>
              <a:off x="2132438" y="3109610"/>
              <a:ext cx="4210262" cy="369332"/>
              <a:chOff x="2132438" y="3109610"/>
              <a:chExt cx="4210262" cy="36933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2132438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419872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716016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12160" y="3109610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899592" y="198884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触发器波形图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11560" y="2060848"/>
          <a:ext cx="1944688" cy="252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4" imgW="1574800" imgH="2044700" progId="Visio.Drawing.11">
                  <p:embed/>
                </p:oleObj>
              </mc:Choice>
              <mc:Fallback>
                <p:oleObj name="Visio" r:id="rId4" imgW="1574800" imgH="20447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1944688" cy="252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3347864" y="1700808"/>
            <a:ext cx="0" cy="3888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347864" y="2564904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347864" y="3429000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347864" y="4365104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347864" y="5301208"/>
            <a:ext cx="48965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58499" y="161950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8499" y="27809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48079" y="365426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81741" y="45811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Q’</a:t>
            </a:r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>
            <a:off x="3352800" y="1919111"/>
            <a:ext cx="4662311" cy="553156"/>
          </a:xfrm>
          <a:custGeom>
            <a:avLst/>
            <a:gdLst>
              <a:gd name="connsiteX0" fmla="*/ 0 w 4662311"/>
              <a:gd name="connsiteY0" fmla="*/ 530578 h 553156"/>
              <a:gd name="connsiteX1" fmla="*/ 699911 w 4662311"/>
              <a:gd name="connsiteY1" fmla="*/ 530578 h 553156"/>
              <a:gd name="connsiteX2" fmla="*/ 699911 w 4662311"/>
              <a:gd name="connsiteY2" fmla="*/ 0 h 553156"/>
              <a:gd name="connsiteX3" fmla="*/ 1174044 w 4662311"/>
              <a:gd name="connsiteY3" fmla="*/ 0 h 553156"/>
              <a:gd name="connsiteX4" fmla="*/ 1174044 w 4662311"/>
              <a:gd name="connsiteY4" fmla="*/ 553156 h 553156"/>
              <a:gd name="connsiteX5" fmla="*/ 2009422 w 4662311"/>
              <a:gd name="connsiteY5" fmla="*/ 541867 h 553156"/>
              <a:gd name="connsiteX6" fmla="*/ 2009422 w 4662311"/>
              <a:gd name="connsiteY6" fmla="*/ 11289 h 553156"/>
              <a:gd name="connsiteX7" fmla="*/ 2765778 w 4662311"/>
              <a:gd name="connsiteY7" fmla="*/ 22578 h 553156"/>
              <a:gd name="connsiteX8" fmla="*/ 2765778 w 4662311"/>
              <a:gd name="connsiteY8" fmla="*/ 553156 h 553156"/>
              <a:gd name="connsiteX9" fmla="*/ 3578578 w 4662311"/>
              <a:gd name="connsiteY9" fmla="*/ 553156 h 553156"/>
              <a:gd name="connsiteX10" fmla="*/ 3567289 w 4662311"/>
              <a:gd name="connsiteY10" fmla="*/ 45156 h 553156"/>
              <a:gd name="connsiteX11" fmla="*/ 3883378 w 4662311"/>
              <a:gd name="connsiteY11" fmla="*/ 45156 h 553156"/>
              <a:gd name="connsiteX12" fmla="*/ 3894667 w 4662311"/>
              <a:gd name="connsiteY12" fmla="*/ 553156 h 553156"/>
              <a:gd name="connsiteX13" fmla="*/ 4662311 w 4662311"/>
              <a:gd name="connsiteY13" fmla="*/ 553156 h 5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62311" h="553156">
                <a:moveTo>
                  <a:pt x="0" y="530578"/>
                </a:moveTo>
                <a:lnTo>
                  <a:pt x="699911" y="530578"/>
                </a:lnTo>
                <a:lnTo>
                  <a:pt x="699911" y="0"/>
                </a:lnTo>
                <a:lnTo>
                  <a:pt x="1174044" y="0"/>
                </a:lnTo>
                <a:lnTo>
                  <a:pt x="1174044" y="553156"/>
                </a:lnTo>
                <a:lnTo>
                  <a:pt x="2009422" y="541867"/>
                </a:lnTo>
                <a:lnTo>
                  <a:pt x="2009422" y="11289"/>
                </a:lnTo>
                <a:lnTo>
                  <a:pt x="2765778" y="22578"/>
                </a:lnTo>
                <a:lnTo>
                  <a:pt x="2765778" y="553156"/>
                </a:lnTo>
                <a:lnTo>
                  <a:pt x="3578578" y="553156"/>
                </a:lnTo>
                <a:lnTo>
                  <a:pt x="3567289" y="45156"/>
                </a:lnTo>
                <a:lnTo>
                  <a:pt x="3883378" y="45156"/>
                </a:lnTo>
                <a:lnTo>
                  <a:pt x="3894667" y="553156"/>
                </a:lnTo>
                <a:lnTo>
                  <a:pt x="4662311" y="553156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364089" y="2810933"/>
            <a:ext cx="4651022" cy="541867"/>
          </a:xfrm>
          <a:custGeom>
            <a:avLst/>
            <a:gdLst>
              <a:gd name="connsiteX0" fmla="*/ 0 w 4651022"/>
              <a:gd name="connsiteY0" fmla="*/ 519289 h 541867"/>
              <a:gd name="connsiteX1" fmla="*/ 1320800 w 4651022"/>
              <a:gd name="connsiteY1" fmla="*/ 519289 h 541867"/>
              <a:gd name="connsiteX2" fmla="*/ 1320800 w 4651022"/>
              <a:gd name="connsiteY2" fmla="*/ 0 h 541867"/>
              <a:gd name="connsiteX3" fmla="*/ 1648178 w 4651022"/>
              <a:gd name="connsiteY3" fmla="*/ 0 h 541867"/>
              <a:gd name="connsiteX4" fmla="*/ 1659467 w 4651022"/>
              <a:gd name="connsiteY4" fmla="*/ 530578 h 541867"/>
              <a:gd name="connsiteX5" fmla="*/ 2438400 w 4651022"/>
              <a:gd name="connsiteY5" fmla="*/ 530578 h 541867"/>
              <a:gd name="connsiteX6" fmla="*/ 2438400 w 4651022"/>
              <a:gd name="connsiteY6" fmla="*/ 56445 h 541867"/>
              <a:gd name="connsiteX7" fmla="*/ 3025422 w 4651022"/>
              <a:gd name="connsiteY7" fmla="*/ 67734 h 541867"/>
              <a:gd name="connsiteX8" fmla="*/ 3025422 w 4651022"/>
              <a:gd name="connsiteY8" fmla="*/ 530578 h 541867"/>
              <a:gd name="connsiteX9" fmla="*/ 4651022 w 4651022"/>
              <a:gd name="connsiteY9" fmla="*/ 541867 h 541867"/>
              <a:gd name="connsiteX10" fmla="*/ 4651022 w 4651022"/>
              <a:gd name="connsiteY10" fmla="*/ 541867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51022" h="541867">
                <a:moveTo>
                  <a:pt x="0" y="519289"/>
                </a:moveTo>
                <a:lnTo>
                  <a:pt x="1320800" y="519289"/>
                </a:lnTo>
                <a:lnTo>
                  <a:pt x="1320800" y="0"/>
                </a:lnTo>
                <a:lnTo>
                  <a:pt x="1648178" y="0"/>
                </a:lnTo>
                <a:lnTo>
                  <a:pt x="1659467" y="530578"/>
                </a:lnTo>
                <a:lnTo>
                  <a:pt x="2438400" y="530578"/>
                </a:lnTo>
                <a:lnTo>
                  <a:pt x="2438400" y="56445"/>
                </a:lnTo>
                <a:lnTo>
                  <a:pt x="3025422" y="67734"/>
                </a:lnTo>
                <a:lnTo>
                  <a:pt x="3025422" y="530578"/>
                </a:lnTo>
                <a:lnTo>
                  <a:pt x="4651022" y="541867"/>
                </a:lnTo>
                <a:lnTo>
                  <a:pt x="4651022" y="541867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052711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499992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0078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004048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348855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8090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140943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372200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933031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36296" y="1772816"/>
            <a:ext cx="15233" cy="388615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>
            <a:off x="3352800" y="3714044"/>
            <a:ext cx="4560711" cy="587023"/>
          </a:xfrm>
          <a:custGeom>
            <a:avLst/>
            <a:gdLst>
              <a:gd name="connsiteX0" fmla="*/ 0 w 4560711"/>
              <a:gd name="connsiteY0" fmla="*/ 11289 h 587023"/>
              <a:gd name="connsiteX1" fmla="*/ 733778 w 4560711"/>
              <a:gd name="connsiteY1" fmla="*/ 11289 h 587023"/>
              <a:gd name="connsiteX2" fmla="*/ 733778 w 4560711"/>
              <a:gd name="connsiteY2" fmla="*/ 575734 h 587023"/>
              <a:gd name="connsiteX3" fmla="*/ 1354667 w 4560711"/>
              <a:gd name="connsiteY3" fmla="*/ 575734 h 587023"/>
              <a:gd name="connsiteX4" fmla="*/ 1354667 w 4560711"/>
              <a:gd name="connsiteY4" fmla="*/ 0 h 587023"/>
              <a:gd name="connsiteX5" fmla="*/ 2020711 w 4560711"/>
              <a:gd name="connsiteY5" fmla="*/ 11289 h 587023"/>
              <a:gd name="connsiteX6" fmla="*/ 2032000 w 4560711"/>
              <a:gd name="connsiteY6" fmla="*/ 575734 h 587023"/>
              <a:gd name="connsiteX7" fmla="*/ 2799644 w 4560711"/>
              <a:gd name="connsiteY7" fmla="*/ 575734 h 587023"/>
              <a:gd name="connsiteX8" fmla="*/ 2799644 w 4560711"/>
              <a:gd name="connsiteY8" fmla="*/ 22578 h 587023"/>
              <a:gd name="connsiteX9" fmla="*/ 3601156 w 4560711"/>
              <a:gd name="connsiteY9" fmla="*/ 11289 h 587023"/>
              <a:gd name="connsiteX10" fmla="*/ 3601156 w 4560711"/>
              <a:gd name="connsiteY10" fmla="*/ 587023 h 587023"/>
              <a:gd name="connsiteX11" fmla="*/ 4560711 w 4560711"/>
              <a:gd name="connsiteY11" fmla="*/ 575734 h 58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60711" h="587023">
                <a:moveTo>
                  <a:pt x="0" y="11289"/>
                </a:moveTo>
                <a:lnTo>
                  <a:pt x="733778" y="11289"/>
                </a:lnTo>
                <a:lnTo>
                  <a:pt x="733778" y="575734"/>
                </a:lnTo>
                <a:lnTo>
                  <a:pt x="1354667" y="575734"/>
                </a:lnTo>
                <a:lnTo>
                  <a:pt x="1354667" y="0"/>
                </a:lnTo>
                <a:lnTo>
                  <a:pt x="2020711" y="11289"/>
                </a:lnTo>
                <a:lnTo>
                  <a:pt x="2032000" y="575734"/>
                </a:lnTo>
                <a:lnTo>
                  <a:pt x="2799644" y="575734"/>
                </a:lnTo>
                <a:lnTo>
                  <a:pt x="2799644" y="22578"/>
                </a:lnTo>
                <a:lnTo>
                  <a:pt x="3601156" y="11289"/>
                </a:lnTo>
                <a:lnTo>
                  <a:pt x="3601156" y="587023"/>
                </a:lnTo>
                <a:lnTo>
                  <a:pt x="4560711" y="575734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3352800" y="4673600"/>
            <a:ext cx="4492978" cy="541867"/>
          </a:xfrm>
          <a:custGeom>
            <a:avLst/>
            <a:gdLst>
              <a:gd name="connsiteX0" fmla="*/ 0 w 4492978"/>
              <a:gd name="connsiteY0" fmla="*/ 530578 h 541867"/>
              <a:gd name="connsiteX1" fmla="*/ 722489 w 4492978"/>
              <a:gd name="connsiteY1" fmla="*/ 530578 h 541867"/>
              <a:gd name="connsiteX2" fmla="*/ 722489 w 4492978"/>
              <a:gd name="connsiteY2" fmla="*/ 11289 h 541867"/>
              <a:gd name="connsiteX3" fmla="*/ 1365956 w 4492978"/>
              <a:gd name="connsiteY3" fmla="*/ 0 h 541867"/>
              <a:gd name="connsiteX4" fmla="*/ 1365956 w 4492978"/>
              <a:gd name="connsiteY4" fmla="*/ 530578 h 541867"/>
              <a:gd name="connsiteX5" fmla="*/ 2009422 w 4492978"/>
              <a:gd name="connsiteY5" fmla="*/ 530578 h 541867"/>
              <a:gd name="connsiteX6" fmla="*/ 2009422 w 4492978"/>
              <a:gd name="connsiteY6" fmla="*/ 11289 h 541867"/>
              <a:gd name="connsiteX7" fmla="*/ 2438400 w 4492978"/>
              <a:gd name="connsiteY7" fmla="*/ 22578 h 541867"/>
              <a:gd name="connsiteX8" fmla="*/ 2449689 w 4492978"/>
              <a:gd name="connsiteY8" fmla="*/ 541867 h 541867"/>
              <a:gd name="connsiteX9" fmla="*/ 3601156 w 4492978"/>
              <a:gd name="connsiteY9" fmla="*/ 541867 h 541867"/>
              <a:gd name="connsiteX10" fmla="*/ 3589867 w 4492978"/>
              <a:gd name="connsiteY10" fmla="*/ 22578 h 541867"/>
              <a:gd name="connsiteX11" fmla="*/ 4492978 w 4492978"/>
              <a:gd name="connsiteY11" fmla="*/ 22578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92978" h="541867">
                <a:moveTo>
                  <a:pt x="0" y="530578"/>
                </a:moveTo>
                <a:lnTo>
                  <a:pt x="722489" y="530578"/>
                </a:lnTo>
                <a:lnTo>
                  <a:pt x="722489" y="11289"/>
                </a:lnTo>
                <a:lnTo>
                  <a:pt x="1365956" y="0"/>
                </a:lnTo>
                <a:lnTo>
                  <a:pt x="1365956" y="530578"/>
                </a:lnTo>
                <a:lnTo>
                  <a:pt x="2009422" y="530578"/>
                </a:lnTo>
                <a:lnTo>
                  <a:pt x="2009422" y="11289"/>
                </a:lnTo>
                <a:lnTo>
                  <a:pt x="2438400" y="22578"/>
                </a:lnTo>
                <a:lnTo>
                  <a:pt x="2449689" y="541867"/>
                </a:lnTo>
                <a:lnTo>
                  <a:pt x="3601156" y="541867"/>
                </a:lnTo>
                <a:lnTo>
                  <a:pt x="3589867" y="22578"/>
                </a:lnTo>
                <a:lnTo>
                  <a:pt x="4492978" y="22578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622048" y="13001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复位脉冲</a:t>
            </a:r>
          </a:p>
        </p:txBody>
      </p: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4176046" y="1669450"/>
            <a:ext cx="107922" cy="24966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21884" y="13001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置位脉冲</a:t>
            </a:r>
          </a:p>
        </p:txBody>
      </p:sp>
      <p:cxnSp>
        <p:nvCxnSpPr>
          <p:cNvPr id="37" name="直接箭头连接符 36"/>
          <p:cNvCxnSpPr>
            <a:stCxn id="35" idx="2"/>
            <a:endCxn id="18" idx="2"/>
          </p:cNvCxnSpPr>
          <p:nvPr/>
        </p:nvCxnSpPr>
        <p:spPr>
          <a:xfrm flipH="1">
            <a:off x="4684889" y="1669450"/>
            <a:ext cx="590993" cy="114148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80379" y="1343191"/>
          <a:ext cx="6839223" cy="445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name="Visio" r:id="rId4" imgW="4458970" imgH="2991485" progId="Visio.Drawing.11">
                  <p:embed/>
                </p:oleObj>
              </mc:Choice>
              <mc:Fallback>
                <p:oleObj name="Visio" r:id="rId4" imgW="4458970" imgH="2991485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795"/>
                      <a:stretch>
                        <a:fillRect/>
                      </a:stretch>
                    </p:blipFill>
                    <p:spPr bwMode="auto">
                      <a:xfrm>
                        <a:off x="1080379" y="1343191"/>
                        <a:ext cx="6839223" cy="4451183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916804" y="3275065"/>
            <a:ext cx="504056" cy="677912"/>
            <a:chOff x="4916804" y="3275065"/>
            <a:chExt cx="504056" cy="677912"/>
          </a:xfrm>
        </p:grpSpPr>
        <p:sp>
          <p:nvSpPr>
            <p:cNvPr id="5" name="环形箭头 4"/>
            <p:cNvSpPr/>
            <p:nvPr/>
          </p:nvSpPr>
          <p:spPr>
            <a:xfrm>
              <a:off x="4916804" y="3275065"/>
              <a:ext cx="504056" cy="432048"/>
            </a:xfrm>
            <a:prstGeom prst="circularArrow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环形箭头 5"/>
            <p:cNvSpPr/>
            <p:nvPr/>
          </p:nvSpPr>
          <p:spPr>
            <a:xfrm rot="10800000">
              <a:off x="4952809" y="3662123"/>
              <a:ext cx="432048" cy="290854"/>
            </a:xfrm>
            <a:prstGeom prst="circularArrow">
              <a:avLst>
                <a:gd name="adj1" fmla="val 12500"/>
                <a:gd name="adj2" fmla="val 2011196"/>
                <a:gd name="adj3" fmla="val 20457681"/>
                <a:gd name="adj4" fmla="val 10800000"/>
                <a:gd name="adj5" fmla="val 12204"/>
              </a:avLst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环形计数器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3568" y="1772816"/>
          <a:ext cx="7848600" cy="313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4" name="Visio" r:id="rId4" imgW="4394200" imgH="1765300" progId="Visio.Drawing.11">
                  <p:embed/>
                </p:oleObj>
              </mc:Choice>
              <mc:Fallback>
                <p:oleObj name="Visio" r:id="rId4" imgW="4394200" imgH="17653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72816"/>
                        <a:ext cx="7848600" cy="3138488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 descr="6-3-4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7345362" cy="2347913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763688" y="5085184"/>
            <a:ext cx="5904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dirty="0"/>
              <a:t>环形计数器是反馈函数中最简单的一种，其</a:t>
            </a:r>
            <a:r>
              <a:rPr kumimoji="1" lang="en-US" altLang="zh-CN" i="1" dirty="0"/>
              <a:t>D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=</a:t>
            </a:r>
            <a:r>
              <a:rPr kumimoji="1" lang="en-US" altLang="zh-CN" i="1" dirty="0" err="1"/>
              <a:t>Q</a:t>
            </a:r>
            <a:r>
              <a:rPr kumimoji="1" lang="en-US" altLang="zh-CN" baseline="-25000" dirty="0" err="1"/>
              <a:t>n</a:t>
            </a:r>
            <a:r>
              <a:rPr kumimoji="1" lang="zh-CN" altLang="en-US" baseline="-25000" dirty="0"/>
              <a:t>－</a:t>
            </a:r>
            <a:r>
              <a:rPr kumimoji="1" lang="en-US" altLang="zh-CN" baseline="-25000" dirty="0"/>
              <a:t>1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约翰逊计数器（扭环形计数器）</a:t>
            </a:r>
          </a:p>
        </p:txBody>
      </p:sp>
      <p:pic>
        <p:nvPicPr>
          <p:cNvPr id="4" name="Picture 11" descr="6-3-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204"/>
            <a:ext cx="6877050" cy="2112962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356991"/>
            <a:ext cx="5364163" cy="3273425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自启动扭环形计数器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3568" y="4365104"/>
          <a:ext cx="7790186" cy="170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公式" r:id="rId4" imgW="92964000" imgH="19812000" progId="Equation.3">
                  <p:embed/>
                </p:oleObj>
              </mc:Choice>
              <mc:Fallback>
                <p:oleObj name="公式" r:id="rId4" imgW="92964000" imgH="198120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365104"/>
                        <a:ext cx="7790186" cy="1708858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1561" y="1268760"/>
          <a:ext cx="7056784" cy="3114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Visio" r:id="rId6" imgW="4394200" imgH="1892300" progId="Visio.Drawing.11">
                  <p:embed/>
                </p:oleObj>
              </mc:Choice>
              <mc:Fallback>
                <p:oleObj name="Visio" r:id="rId6" imgW="4394200" imgH="1892300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 l="3462" r="4175" b="4793"/>
                      <a:stretch>
                        <a:fillRect/>
                      </a:stretch>
                    </p:blipFill>
                    <p:spPr bwMode="auto">
                      <a:xfrm>
                        <a:off x="611561" y="1268760"/>
                        <a:ext cx="7056784" cy="3114057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自启动扭环形计数器状态转移图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87624" y="1916832"/>
          <a:ext cx="6842125" cy="258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2" name="Visio" r:id="rId4" imgW="4786630" imgH="1817370" progId="Visio.Drawing.11">
                  <p:embed/>
                </p:oleObj>
              </mc:Choice>
              <mc:Fallback>
                <p:oleObj name="Visio" r:id="rId4" imgW="4786630" imgH="181737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16832"/>
                        <a:ext cx="6842125" cy="2581275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序列信号：按一定规则排列的周期性串行二进制码。</a:t>
            </a:r>
          </a:p>
          <a:p>
            <a:r>
              <a:rPr lang="zh-CN" altLang="en-US" dirty="0"/>
              <a:t>电路形式</a:t>
            </a:r>
            <a:endParaRPr lang="en-US" altLang="zh-CN" dirty="0"/>
          </a:p>
          <a:p>
            <a:pPr lvl="1"/>
            <a:r>
              <a:rPr lang="zh-CN" altLang="en-US" dirty="0"/>
              <a:t>计数器</a:t>
            </a:r>
            <a:r>
              <a:rPr lang="en-US" altLang="zh-CN" dirty="0"/>
              <a:t>+</a:t>
            </a:r>
            <a:r>
              <a:rPr lang="zh-CN" altLang="en-US" dirty="0"/>
              <a:t>数据选择器</a:t>
            </a:r>
            <a:endParaRPr lang="en-US" altLang="zh-CN" dirty="0"/>
          </a:p>
          <a:p>
            <a:pPr lvl="1"/>
            <a:r>
              <a:rPr lang="zh-CN" altLang="en-US" dirty="0"/>
              <a:t>环形计数器</a:t>
            </a:r>
          </a:p>
          <a:p>
            <a:r>
              <a:rPr lang="zh-CN" altLang="en-US" dirty="0"/>
              <a:t>设计过程：</a:t>
            </a:r>
            <a:endParaRPr lang="en-US" altLang="zh-CN" dirty="0"/>
          </a:p>
          <a:p>
            <a:pPr lvl="1"/>
            <a:r>
              <a:rPr lang="zh-CN" altLang="en-US" dirty="0"/>
              <a:t>根据序列码的长度</a:t>
            </a:r>
            <a:r>
              <a:rPr lang="en-US" altLang="zh-CN" dirty="0"/>
              <a:t>S</a:t>
            </a:r>
            <a:r>
              <a:rPr lang="zh-CN" altLang="en-US" dirty="0"/>
              <a:t>设计模</a:t>
            </a:r>
            <a:r>
              <a:rPr lang="en-US" altLang="zh-CN" dirty="0"/>
              <a:t>S</a:t>
            </a:r>
            <a:r>
              <a:rPr lang="zh-CN" altLang="en-US" dirty="0"/>
              <a:t>计数器，状态可以自定；</a:t>
            </a:r>
          </a:p>
          <a:p>
            <a:pPr lvl="1"/>
            <a:r>
              <a:rPr lang="zh-CN" altLang="en-US" dirty="0"/>
              <a:t>按要求设计组合输出电路。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计数器应用</a:t>
            </a:r>
            <a:r>
              <a:rPr lang="en-US" altLang="zh-CN" dirty="0"/>
              <a:t>-</a:t>
            </a:r>
            <a:r>
              <a:rPr lang="zh-CN" altLang="en-US" dirty="0"/>
              <a:t>序列信号发生器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计数器</a:t>
            </a:r>
            <a:r>
              <a:rPr lang="en-US" altLang="zh-CN" dirty="0"/>
              <a:t>+</a:t>
            </a:r>
            <a:r>
              <a:rPr lang="zh-CN" altLang="en-US" dirty="0"/>
              <a:t>数据选择器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71600" y="4293096"/>
            <a:ext cx="3355406" cy="1150387"/>
            <a:chOff x="971600" y="4293096"/>
            <a:chExt cx="3355406" cy="1150387"/>
          </a:xfrm>
        </p:grpSpPr>
        <p:sp>
          <p:nvSpPr>
            <p:cNvPr id="10" name="TextBox 9"/>
            <p:cNvSpPr txBox="1"/>
            <p:nvPr/>
          </p:nvSpPr>
          <p:spPr>
            <a:xfrm>
              <a:off x="971600" y="4797152"/>
              <a:ext cx="3355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在</a:t>
              </a:r>
              <a:r>
                <a:rPr lang="en-US" altLang="zh-CN" dirty="0"/>
                <a:t>CP</a:t>
              </a:r>
              <a:r>
                <a:rPr lang="zh-CN" altLang="en-US" dirty="0"/>
                <a:t>脉冲驱动下，</a:t>
              </a:r>
              <a:endParaRPr lang="en-US" altLang="zh-CN" dirty="0"/>
            </a:p>
            <a:p>
              <a:r>
                <a:rPr lang="zh-CN" altLang="en-US" dirty="0"/>
                <a:t>可以产生</a:t>
              </a:r>
              <a:r>
                <a:rPr lang="en-US" altLang="zh-CN" dirty="0"/>
                <a:t>N</a:t>
              </a:r>
              <a:r>
                <a:rPr lang="zh-CN" altLang="en-US" dirty="0"/>
                <a:t>种不同的状态组合。</a:t>
              </a:r>
            </a:p>
          </p:txBody>
        </p:sp>
        <p:sp>
          <p:nvSpPr>
            <p:cNvPr id="11" name="下箭头 10"/>
            <p:cNvSpPr/>
            <p:nvPr/>
          </p:nvSpPr>
          <p:spPr>
            <a:xfrm rot="10800000">
              <a:off x="2123728" y="4293096"/>
              <a:ext cx="294742" cy="432048"/>
            </a:xfrm>
            <a:prstGeom prst="downArrow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4419" y="2132856"/>
            <a:ext cx="1895373" cy="2016224"/>
            <a:chOff x="804419" y="2132856"/>
            <a:chExt cx="1895373" cy="2016224"/>
          </a:xfrm>
        </p:grpSpPr>
        <p:sp>
          <p:nvSpPr>
            <p:cNvPr id="4" name="矩形 3"/>
            <p:cNvSpPr/>
            <p:nvPr/>
          </p:nvSpPr>
          <p:spPr>
            <a:xfrm>
              <a:off x="1763688" y="2132856"/>
              <a:ext cx="936104" cy="20162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模</a:t>
              </a:r>
              <a:r>
                <a:rPr lang="en-US" altLang="zh-CN" dirty="0">
                  <a:solidFill>
                    <a:schemeClr val="tx1"/>
                  </a:solidFill>
                </a:rPr>
                <a:t>N</a:t>
              </a:r>
              <a:r>
                <a:rPr lang="zh-CN" altLang="en-US" dirty="0">
                  <a:solidFill>
                    <a:schemeClr val="tx1"/>
                  </a:solidFill>
                </a:rPr>
                <a:t>计数器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63688" y="2924944"/>
              <a:ext cx="144016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763688" y="3140968"/>
              <a:ext cx="144016" cy="21602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4" idx="1"/>
            </p:cNvCxnSpPr>
            <p:nvPr/>
          </p:nvCxnSpPr>
          <p:spPr>
            <a:xfrm flipH="1">
              <a:off x="971600" y="3140968"/>
              <a:ext cx="79208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04419" y="284829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CP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699792" y="1628800"/>
            <a:ext cx="2723823" cy="1512168"/>
            <a:chOff x="2699792" y="1628800"/>
            <a:chExt cx="2723823" cy="1512168"/>
          </a:xfrm>
        </p:grpSpPr>
        <p:sp>
          <p:nvSpPr>
            <p:cNvPr id="18" name="右箭头 17"/>
            <p:cNvSpPr/>
            <p:nvPr/>
          </p:nvSpPr>
          <p:spPr>
            <a:xfrm>
              <a:off x="2843808" y="2780928"/>
              <a:ext cx="792088" cy="360040"/>
            </a:xfrm>
            <a:prstGeom prst="rightArrow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99792" y="1628800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计数器的状态输出作为</a:t>
              </a:r>
              <a:endParaRPr lang="en-US" altLang="zh-CN" dirty="0"/>
            </a:p>
            <a:p>
              <a:r>
                <a:rPr lang="zh-CN" altLang="en-US" dirty="0"/>
                <a:t>数据选择器的地址输入。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99792" y="247895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Q</a:t>
              </a:r>
              <a:endParaRPr lang="zh-CN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444208" y="24789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数据选择器输出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491880" y="2478958"/>
            <a:ext cx="3528392" cy="2056801"/>
            <a:chOff x="3491880" y="2478958"/>
            <a:chExt cx="3528392" cy="2056801"/>
          </a:xfrm>
        </p:grpSpPr>
        <p:sp>
          <p:nvSpPr>
            <p:cNvPr id="17" name="矩形 16"/>
            <p:cNvSpPr/>
            <p:nvPr/>
          </p:nvSpPr>
          <p:spPr>
            <a:xfrm>
              <a:off x="3851920" y="2492896"/>
              <a:ext cx="2520280" cy="864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数据选择器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91880" y="247895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23" name="直接连接符 22"/>
            <p:cNvCxnSpPr>
              <a:stCxn id="17" idx="3"/>
            </p:cNvCxnSpPr>
            <p:nvPr/>
          </p:nvCxnSpPr>
          <p:spPr>
            <a:xfrm>
              <a:off x="6372200" y="2924944"/>
              <a:ext cx="64807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061703" y="3356992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313420" y="3356992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860032" y="3353568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572000" y="3353568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004048" y="360902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…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796136" y="3356992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084168" y="3353568"/>
              <a:ext cx="0" cy="504056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851920" y="4149080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baseline="-25000" dirty="0"/>
                <a:t>0</a:t>
              </a:r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56381" y="416642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r>
                <a:rPr lang="en-US" altLang="zh-CN" baseline="-25000" dirty="0"/>
                <a:t>N-1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036586" y="4533935"/>
            <a:ext cx="3666060" cy="1232712"/>
            <a:chOff x="4036586" y="4533935"/>
            <a:chExt cx="3666060" cy="1232712"/>
          </a:xfrm>
        </p:grpSpPr>
        <p:sp>
          <p:nvSpPr>
            <p:cNvPr id="37" name="左大括号 36"/>
            <p:cNvSpPr/>
            <p:nvPr/>
          </p:nvSpPr>
          <p:spPr>
            <a:xfrm rot="16200000">
              <a:off x="4856124" y="3714397"/>
              <a:ext cx="510297" cy="2149373"/>
            </a:xfrm>
            <a:prstGeom prst="leftBrac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55494" y="5120316"/>
              <a:ext cx="3647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按输出脉冲序列排布的数据端，</a:t>
              </a:r>
              <a:endParaRPr lang="en-US" altLang="zh-CN" dirty="0"/>
            </a:p>
            <a:p>
              <a:r>
                <a:rPr lang="zh-CN" altLang="en-US" dirty="0"/>
                <a:t>在地址序列的变换下，按序输出。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00010111</a:t>
            </a:r>
            <a:r>
              <a:rPr kumimoji="1" lang="zh-CN" altLang="en-US" dirty="0"/>
              <a:t>序列信号发生器</a:t>
            </a:r>
            <a:endParaRPr lang="zh-CN" altLang="en-US" dirty="0"/>
          </a:p>
        </p:txBody>
      </p:sp>
      <p:pic>
        <p:nvPicPr>
          <p:cNvPr id="4" name="Picture 6" descr="6-3-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400600" cy="2717022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4644" y="4176618"/>
          <a:ext cx="6095997" cy="191667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CP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3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5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6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3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346755" y="5733256"/>
            <a:ext cx="14401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1896533" y="4221088"/>
            <a:ext cx="5181600" cy="248356"/>
          </a:xfrm>
          <a:custGeom>
            <a:avLst/>
            <a:gdLst>
              <a:gd name="connsiteX0" fmla="*/ 0 w 5181600"/>
              <a:gd name="connsiteY0" fmla="*/ 237067 h 248356"/>
              <a:gd name="connsiteX1" fmla="*/ 0 w 5181600"/>
              <a:gd name="connsiteY1" fmla="*/ 11289 h 248356"/>
              <a:gd name="connsiteX2" fmla="*/ 316089 w 5181600"/>
              <a:gd name="connsiteY2" fmla="*/ 11289 h 248356"/>
              <a:gd name="connsiteX3" fmla="*/ 316089 w 5181600"/>
              <a:gd name="connsiteY3" fmla="*/ 237067 h 248356"/>
              <a:gd name="connsiteX4" fmla="*/ 733778 w 5181600"/>
              <a:gd name="connsiteY4" fmla="*/ 237067 h 248356"/>
              <a:gd name="connsiteX5" fmla="*/ 745067 w 5181600"/>
              <a:gd name="connsiteY5" fmla="*/ 45156 h 248356"/>
              <a:gd name="connsiteX6" fmla="*/ 1004711 w 5181600"/>
              <a:gd name="connsiteY6" fmla="*/ 45156 h 248356"/>
              <a:gd name="connsiteX7" fmla="*/ 1016000 w 5181600"/>
              <a:gd name="connsiteY7" fmla="*/ 237067 h 248356"/>
              <a:gd name="connsiteX8" fmla="*/ 1444978 w 5181600"/>
              <a:gd name="connsiteY8" fmla="*/ 248356 h 248356"/>
              <a:gd name="connsiteX9" fmla="*/ 1444978 w 5181600"/>
              <a:gd name="connsiteY9" fmla="*/ 45156 h 248356"/>
              <a:gd name="connsiteX10" fmla="*/ 1749778 w 5181600"/>
              <a:gd name="connsiteY10" fmla="*/ 45156 h 248356"/>
              <a:gd name="connsiteX11" fmla="*/ 1749778 w 5181600"/>
              <a:gd name="connsiteY11" fmla="*/ 237067 h 248356"/>
              <a:gd name="connsiteX12" fmla="*/ 2111023 w 5181600"/>
              <a:gd name="connsiteY12" fmla="*/ 237067 h 248356"/>
              <a:gd name="connsiteX13" fmla="*/ 2111023 w 5181600"/>
              <a:gd name="connsiteY13" fmla="*/ 45156 h 248356"/>
              <a:gd name="connsiteX14" fmla="*/ 2393245 w 5181600"/>
              <a:gd name="connsiteY14" fmla="*/ 45156 h 248356"/>
              <a:gd name="connsiteX15" fmla="*/ 2393245 w 5181600"/>
              <a:gd name="connsiteY15" fmla="*/ 237067 h 248356"/>
              <a:gd name="connsiteX16" fmla="*/ 2743200 w 5181600"/>
              <a:gd name="connsiteY16" fmla="*/ 237067 h 248356"/>
              <a:gd name="connsiteX17" fmla="*/ 2743200 w 5181600"/>
              <a:gd name="connsiteY17" fmla="*/ 11289 h 248356"/>
              <a:gd name="connsiteX18" fmla="*/ 3059289 w 5181600"/>
              <a:gd name="connsiteY18" fmla="*/ 11289 h 248356"/>
              <a:gd name="connsiteX19" fmla="*/ 3059289 w 5181600"/>
              <a:gd name="connsiteY19" fmla="*/ 225778 h 248356"/>
              <a:gd name="connsiteX20" fmla="*/ 3476978 w 5181600"/>
              <a:gd name="connsiteY20" fmla="*/ 225778 h 248356"/>
              <a:gd name="connsiteX21" fmla="*/ 3488267 w 5181600"/>
              <a:gd name="connsiteY21" fmla="*/ 22578 h 248356"/>
              <a:gd name="connsiteX22" fmla="*/ 3770489 w 5181600"/>
              <a:gd name="connsiteY22" fmla="*/ 22578 h 248356"/>
              <a:gd name="connsiteX23" fmla="*/ 3770489 w 5181600"/>
              <a:gd name="connsiteY23" fmla="*/ 214489 h 248356"/>
              <a:gd name="connsiteX24" fmla="*/ 4131734 w 5181600"/>
              <a:gd name="connsiteY24" fmla="*/ 214489 h 248356"/>
              <a:gd name="connsiteX25" fmla="*/ 4143023 w 5181600"/>
              <a:gd name="connsiteY25" fmla="*/ 0 h 248356"/>
              <a:gd name="connsiteX26" fmla="*/ 4402667 w 5181600"/>
              <a:gd name="connsiteY26" fmla="*/ 0 h 248356"/>
              <a:gd name="connsiteX27" fmla="*/ 4413956 w 5181600"/>
              <a:gd name="connsiteY27" fmla="*/ 214489 h 248356"/>
              <a:gd name="connsiteX28" fmla="*/ 4842934 w 5181600"/>
              <a:gd name="connsiteY28" fmla="*/ 214489 h 248356"/>
              <a:gd name="connsiteX29" fmla="*/ 4831645 w 5181600"/>
              <a:gd name="connsiteY29" fmla="*/ 22578 h 248356"/>
              <a:gd name="connsiteX30" fmla="*/ 5125156 w 5181600"/>
              <a:gd name="connsiteY30" fmla="*/ 22578 h 248356"/>
              <a:gd name="connsiteX31" fmla="*/ 5125156 w 5181600"/>
              <a:gd name="connsiteY31" fmla="*/ 225778 h 248356"/>
              <a:gd name="connsiteX32" fmla="*/ 5181600 w 5181600"/>
              <a:gd name="connsiteY32" fmla="*/ 214489 h 24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81600" h="248356">
                <a:moveTo>
                  <a:pt x="0" y="237067"/>
                </a:moveTo>
                <a:lnTo>
                  <a:pt x="0" y="11289"/>
                </a:lnTo>
                <a:lnTo>
                  <a:pt x="316089" y="11289"/>
                </a:lnTo>
                <a:lnTo>
                  <a:pt x="316089" y="237067"/>
                </a:lnTo>
                <a:lnTo>
                  <a:pt x="733778" y="237067"/>
                </a:lnTo>
                <a:lnTo>
                  <a:pt x="745067" y="45156"/>
                </a:lnTo>
                <a:lnTo>
                  <a:pt x="1004711" y="45156"/>
                </a:lnTo>
                <a:lnTo>
                  <a:pt x="1016000" y="237067"/>
                </a:lnTo>
                <a:lnTo>
                  <a:pt x="1444978" y="248356"/>
                </a:lnTo>
                <a:lnTo>
                  <a:pt x="1444978" y="45156"/>
                </a:lnTo>
                <a:lnTo>
                  <a:pt x="1749778" y="45156"/>
                </a:lnTo>
                <a:lnTo>
                  <a:pt x="1749778" y="237067"/>
                </a:lnTo>
                <a:lnTo>
                  <a:pt x="2111023" y="237067"/>
                </a:lnTo>
                <a:lnTo>
                  <a:pt x="2111023" y="45156"/>
                </a:lnTo>
                <a:lnTo>
                  <a:pt x="2393245" y="45156"/>
                </a:lnTo>
                <a:lnTo>
                  <a:pt x="2393245" y="237067"/>
                </a:lnTo>
                <a:lnTo>
                  <a:pt x="2743200" y="237067"/>
                </a:lnTo>
                <a:lnTo>
                  <a:pt x="2743200" y="11289"/>
                </a:lnTo>
                <a:lnTo>
                  <a:pt x="3059289" y="11289"/>
                </a:lnTo>
                <a:lnTo>
                  <a:pt x="3059289" y="225778"/>
                </a:lnTo>
                <a:lnTo>
                  <a:pt x="3476978" y="225778"/>
                </a:lnTo>
                <a:lnTo>
                  <a:pt x="3488267" y="22578"/>
                </a:lnTo>
                <a:lnTo>
                  <a:pt x="3770489" y="22578"/>
                </a:lnTo>
                <a:lnTo>
                  <a:pt x="3770489" y="214489"/>
                </a:lnTo>
                <a:lnTo>
                  <a:pt x="4131734" y="214489"/>
                </a:lnTo>
                <a:lnTo>
                  <a:pt x="4143023" y="0"/>
                </a:lnTo>
                <a:lnTo>
                  <a:pt x="4402667" y="0"/>
                </a:lnTo>
                <a:lnTo>
                  <a:pt x="4413956" y="214489"/>
                </a:lnTo>
                <a:lnTo>
                  <a:pt x="4842934" y="214489"/>
                </a:lnTo>
                <a:lnTo>
                  <a:pt x="4831645" y="22578"/>
                </a:lnTo>
                <a:lnTo>
                  <a:pt x="5125156" y="22578"/>
                </a:lnTo>
                <a:lnTo>
                  <a:pt x="5125156" y="225778"/>
                </a:lnTo>
                <a:lnTo>
                  <a:pt x="5181600" y="214489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76056" y="2204864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862667" y="5689600"/>
            <a:ext cx="5181600" cy="293511"/>
          </a:xfrm>
          <a:custGeom>
            <a:avLst/>
            <a:gdLst>
              <a:gd name="connsiteX0" fmla="*/ 0 w 5181600"/>
              <a:gd name="connsiteY0" fmla="*/ 270933 h 293511"/>
              <a:gd name="connsiteX1" fmla="*/ 1478844 w 5181600"/>
              <a:gd name="connsiteY1" fmla="*/ 270933 h 293511"/>
              <a:gd name="connsiteX2" fmla="*/ 1478844 w 5181600"/>
              <a:gd name="connsiteY2" fmla="*/ 0 h 293511"/>
              <a:gd name="connsiteX3" fmla="*/ 2167466 w 5181600"/>
              <a:gd name="connsiteY3" fmla="*/ 0 h 293511"/>
              <a:gd name="connsiteX4" fmla="*/ 2178755 w 5181600"/>
              <a:gd name="connsiteY4" fmla="*/ 270933 h 293511"/>
              <a:gd name="connsiteX5" fmla="*/ 2788355 w 5181600"/>
              <a:gd name="connsiteY5" fmla="*/ 270933 h 293511"/>
              <a:gd name="connsiteX6" fmla="*/ 2788355 w 5181600"/>
              <a:gd name="connsiteY6" fmla="*/ 11289 h 293511"/>
              <a:gd name="connsiteX7" fmla="*/ 4899377 w 5181600"/>
              <a:gd name="connsiteY7" fmla="*/ 11289 h 293511"/>
              <a:gd name="connsiteX8" fmla="*/ 4899377 w 5181600"/>
              <a:gd name="connsiteY8" fmla="*/ 293511 h 293511"/>
              <a:gd name="connsiteX9" fmla="*/ 5181600 w 5181600"/>
              <a:gd name="connsiteY9" fmla="*/ 293511 h 2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81600" h="293511">
                <a:moveTo>
                  <a:pt x="0" y="270933"/>
                </a:moveTo>
                <a:lnTo>
                  <a:pt x="1478844" y="270933"/>
                </a:lnTo>
                <a:lnTo>
                  <a:pt x="1478844" y="0"/>
                </a:lnTo>
                <a:lnTo>
                  <a:pt x="2167466" y="0"/>
                </a:lnTo>
                <a:lnTo>
                  <a:pt x="2178755" y="270933"/>
                </a:lnTo>
                <a:lnTo>
                  <a:pt x="2788355" y="270933"/>
                </a:lnTo>
                <a:lnTo>
                  <a:pt x="2788355" y="11289"/>
                </a:lnTo>
                <a:lnTo>
                  <a:pt x="4899377" y="11289"/>
                </a:lnTo>
                <a:lnTo>
                  <a:pt x="4899377" y="293511"/>
                </a:lnTo>
                <a:lnTo>
                  <a:pt x="5181600" y="293511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860032" y="2394827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60232" y="4221088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00169" y="2627271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860032" y="2771287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100169" y="2915303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901244" y="3091237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110253" y="3250433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881571" y="3420723"/>
            <a:ext cx="288032" cy="288032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40152" y="4199208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92080" y="4199208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72000" y="4194969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23928" y="4214109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75856" y="4214109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55776" y="4221088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5696" y="4221088"/>
            <a:ext cx="432048" cy="1800200"/>
          </a:xfrm>
          <a:prstGeom prst="rect">
            <a:avLst/>
          </a:prstGeom>
          <a:solidFill>
            <a:srgbClr val="00B0F0"/>
          </a:solidFill>
          <a:ln w="190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4" grpId="0" animBg="1"/>
      <p:bldP spid="13" grpId="0" animBg="1"/>
      <p:bldP spid="12" grpId="0" animBg="1"/>
      <p:bldP spid="11" grpId="0" animBg="1"/>
      <p:bldP spid="10" grpId="0" animBg="1"/>
      <p:bldP spid="9" grpId="0" animBg="1"/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使用环形计数器实现序列发生器</a:t>
            </a:r>
            <a:br>
              <a:rPr lang="en-US" altLang="zh-CN" dirty="0"/>
            </a:br>
            <a:r>
              <a:rPr kumimoji="1" lang="en-US" altLang="zh-CN" dirty="0"/>
              <a:t>00010111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12555"/>
              </p:ext>
            </p:extLst>
          </p:nvPr>
        </p:nvGraphicFramePr>
        <p:xfrm>
          <a:off x="1043608" y="1916832"/>
          <a:ext cx="6095997" cy="228751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CP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3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5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6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2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/>
                        <a:t>Q</a:t>
                      </a:r>
                      <a:r>
                        <a:rPr lang="en-US" altLang="zh-CN" b="0" baseline="-25000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D</a:t>
                      </a:r>
                      <a:r>
                        <a:rPr lang="en-US" altLang="zh-CN" baseline="-25000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3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2195736" y="2479659"/>
            <a:ext cx="360040" cy="28803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195736" y="2810313"/>
            <a:ext cx="432048" cy="33065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195736" y="3284984"/>
            <a:ext cx="432048" cy="2880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735796" y="3228622"/>
            <a:ext cx="612068" cy="34439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491880" y="3284984"/>
            <a:ext cx="504056" cy="2880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139952" y="3284984"/>
            <a:ext cx="488492" cy="288033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860032" y="3284984"/>
            <a:ext cx="432048" cy="21602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36096" y="3284984"/>
            <a:ext cx="504056" cy="216025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228184" y="3284984"/>
            <a:ext cx="504056" cy="21602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1919111" y="3228622"/>
            <a:ext cx="5418667" cy="1354667"/>
          </a:xfrm>
          <a:custGeom>
            <a:avLst/>
            <a:gdLst>
              <a:gd name="connsiteX0" fmla="*/ 4978400 w 5418667"/>
              <a:gd name="connsiteY0" fmla="*/ 349956 h 1354667"/>
              <a:gd name="connsiteX1" fmla="*/ 5407378 w 5418667"/>
              <a:gd name="connsiteY1" fmla="*/ 349956 h 1354667"/>
              <a:gd name="connsiteX2" fmla="*/ 5418667 w 5418667"/>
              <a:gd name="connsiteY2" fmla="*/ 1354667 h 1354667"/>
              <a:gd name="connsiteX3" fmla="*/ 0 w 5418667"/>
              <a:gd name="connsiteY3" fmla="*/ 1354667 h 1354667"/>
              <a:gd name="connsiteX4" fmla="*/ 11289 w 5418667"/>
              <a:gd name="connsiteY4" fmla="*/ 79022 h 1354667"/>
              <a:gd name="connsiteX5" fmla="*/ 112889 w 5418667"/>
              <a:gd name="connsiteY5" fmla="*/ 0 h 135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8667" h="1354667">
                <a:moveTo>
                  <a:pt x="4978400" y="349956"/>
                </a:moveTo>
                <a:lnTo>
                  <a:pt x="5407378" y="349956"/>
                </a:lnTo>
                <a:lnTo>
                  <a:pt x="5418667" y="1354667"/>
                </a:lnTo>
                <a:lnTo>
                  <a:pt x="0" y="1354667"/>
                </a:lnTo>
                <a:lnTo>
                  <a:pt x="11289" y="79022"/>
                </a:lnTo>
                <a:lnTo>
                  <a:pt x="112889" y="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851378" y="1952978"/>
            <a:ext cx="5328355" cy="248355"/>
          </a:xfrm>
          <a:custGeom>
            <a:avLst/>
            <a:gdLst>
              <a:gd name="connsiteX0" fmla="*/ 0 w 5328355"/>
              <a:gd name="connsiteY0" fmla="*/ 237066 h 248355"/>
              <a:gd name="connsiteX1" fmla="*/ 0 w 5328355"/>
              <a:gd name="connsiteY1" fmla="*/ 11289 h 248355"/>
              <a:gd name="connsiteX2" fmla="*/ 406400 w 5328355"/>
              <a:gd name="connsiteY2" fmla="*/ 11289 h 248355"/>
              <a:gd name="connsiteX3" fmla="*/ 406400 w 5328355"/>
              <a:gd name="connsiteY3" fmla="*/ 237066 h 248355"/>
              <a:gd name="connsiteX4" fmla="*/ 688622 w 5328355"/>
              <a:gd name="connsiteY4" fmla="*/ 237066 h 248355"/>
              <a:gd name="connsiteX5" fmla="*/ 688622 w 5328355"/>
              <a:gd name="connsiteY5" fmla="*/ 11289 h 248355"/>
              <a:gd name="connsiteX6" fmla="*/ 1072444 w 5328355"/>
              <a:gd name="connsiteY6" fmla="*/ 11289 h 248355"/>
              <a:gd name="connsiteX7" fmla="*/ 1083733 w 5328355"/>
              <a:gd name="connsiteY7" fmla="*/ 225778 h 248355"/>
              <a:gd name="connsiteX8" fmla="*/ 1377244 w 5328355"/>
              <a:gd name="connsiteY8" fmla="*/ 225778 h 248355"/>
              <a:gd name="connsiteX9" fmla="*/ 1388533 w 5328355"/>
              <a:gd name="connsiteY9" fmla="*/ 11289 h 248355"/>
              <a:gd name="connsiteX10" fmla="*/ 1738489 w 5328355"/>
              <a:gd name="connsiteY10" fmla="*/ 11289 h 248355"/>
              <a:gd name="connsiteX11" fmla="*/ 1749778 w 5328355"/>
              <a:gd name="connsiteY11" fmla="*/ 237066 h 248355"/>
              <a:gd name="connsiteX12" fmla="*/ 2077155 w 5328355"/>
              <a:gd name="connsiteY12" fmla="*/ 237066 h 248355"/>
              <a:gd name="connsiteX13" fmla="*/ 2077155 w 5328355"/>
              <a:gd name="connsiteY13" fmla="*/ 11289 h 248355"/>
              <a:gd name="connsiteX14" fmla="*/ 2438400 w 5328355"/>
              <a:gd name="connsiteY14" fmla="*/ 11289 h 248355"/>
              <a:gd name="connsiteX15" fmla="*/ 2449689 w 5328355"/>
              <a:gd name="connsiteY15" fmla="*/ 225778 h 248355"/>
              <a:gd name="connsiteX16" fmla="*/ 2709333 w 5328355"/>
              <a:gd name="connsiteY16" fmla="*/ 225778 h 248355"/>
              <a:gd name="connsiteX17" fmla="*/ 2709333 w 5328355"/>
              <a:gd name="connsiteY17" fmla="*/ 0 h 248355"/>
              <a:gd name="connsiteX18" fmla="*/ 3070578 w 5328355"/>
              <a:gd name="connsiteY18" fmla="*/ 0 h 248355"/>
              <a:gd name="connsiteX19" fmla="*/ 3081866 w 5328355"/>
              <a:gd name="connsiteY19" fmla="*/ 237066 h 248355"/>
              <a:gd name="connsiteX20" fmla="*/ 3397955 w 5328355"/>
              <a:gd name="connsiteY20" fmla="*/ 237066 h 248355"/>
              <a:gd name="connsiteX21" fmla="*/ 3386666 w 5328355"/>
              <a:gd name="connsiteY21" fmla="*/ 0 h 248355"/>
              <a:gd name="connsiteX22" fmla="*/ 3759200 w 5328355"/>
              <a:gd name="connsiteY22" fmla="*/ 0 h 248355"/>
              <a:gd name="connsiteX23" fmla="*/ 3770489 w 5328355"/>
              <a:gd name="connsiteY23" fmla="*/ 237066 h 248355"/>
              <a:gd name="connsiteX24" fmla="*/ 4064000 w 5328355"/>
              <a:gd name="connsiteY24" fmla="*/ 237066 h 248355"/>
              <a:gd name="connsiteX25" fmla="*/ 4064000 w 5328355"/>
              <a:gd name="connsiteY25" fmla="*/ 0 h 248355"/>
              <a:gd name="connsiteX26" fmla="*/ 4391378 w 5328355"/>
              <a:gd name="connsiteY26" fmla="*/ 0 h 248355"/>
              <a:gd name="connsiteX27" fmla="*/ 4391378 w 5328355"/>
              <a:gd name="connsiteY27" fmla="*/ 248355 h 248355"/>
              <a:gd name="connsiteX28" fmla="*/ 4752622 w 5328355"/>
              <a:gd name="connsiteY28" fmla="*/ 248355 h 248355"/>
              <a:gd name="connsiteX29" fmla="*/ 4752622 w 5328355"/>
              <a:gd name="connsiteY29" fmla="*/ 11289 h 248355"/>
              <a:gd name="connsiteX30" fmla="*/ 5136444 w 5328355"/>
              <a:gd name="connsiteY30" fmla="*/ 11289 h 248355"/>
              <a:gd name="connsiteX31" fmla="*/ 5136444 w 5328355"/>
              <a:gd name="connsiteY31" fmla="*/ 248355 h 248355"/>
              <a:gd name="connsiteX32" fmla="*/ 5328355 w 5328355"/>
              <a:gd name="connsiteY32" fmla="*/ 248355 h 24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328355" h="248355">
                <a:moveTo>
                  <a:pt x="0" y="237066"/>
                </a:moveTo>
                <a:lnTo>
                  <a:pt x="0" y="11289"/>
                </a:lnTo>
                <a:lnTo>
                  <a:pt x="406400" y="11289"/>
                </a:lnTo>
                <a:lnTo>
                  <a:pt x="406400" y="237066"/>
                </a:lnTo>
                <a:lnTo>
                  <a:pt x="688622" y="237066"/>
                </a:lnTo>
                <a:lnTo>
                  <a:pt x="688622" y="11289"/>
                </a:lnTo>
                <a:lnTo>
                  <a:pt x="1072444" y="11289"/>
                </a:lnTo>
                <a:lnTo>
                  <a:pt x="1083733" y="225778"/>
                </a:lnTo>
                <a:lnTo>
                  <a:pt x="1377244" y="225778"/>
                </a:lnTo>
                <a:lnTo>
                  <a:pt x="1388533" y="11289"/>
                </a:lnTo>
                <a:lnTo>
                  <a:pt x="1738489" y="11289"/>
                </a:lnTo>
                <a:lnTo>
                  <a:pt x="1749778" y="237066"/>
                </a:lnTo>
                <a:lnTo>
                  <a:pt x="2077155" y="237066"/>
                </a:lnTo>
                <a:lnTo>
                  <a:pt x="2077155" y="11289"/>
                </a:lnTo>
                <a:lnTo>
                  <a:pt x="2438400" y="11289"/>
                </a:lnTo>
                <a:lnTo>
                  <a:pt x="2449689" y="225778"/>
                </a:lnTo>
                <a:lnTo>
                  <a:pt x="2709333" y="225778"/>
                </a:lnTo>
                <a:lnTo>
                  <a:pt x="2709333" y="0"/>
                </a:lnTo>
                <a:lnTo>
                  <a:pt x="3070578" y="0"/>
                </a:lnTo>
                <a:lnTo>
                  <a:pt x="3081866" y="237066"/>
                </a:lnTo>
                <a:lnTo>
                  <a:pt x="3397955" y="237066"/>
                </a:lnTo>
                <a:lnTo>
                  <a:pt x="3386666" y="0"/>
                </a:lnTo>
                <a:lnTo>
                  <a:pt x="3759200" y="0"/>
                </a:lnTo>
                <a:lnTo>
                  <a:pt x="3770489" y="237066"/>
                </a:lnTo>
                <a:lnTo>
                  <a:pt x="4064000" y="237066"/>
                </a:lnTo>
                <a:lnTo>
                  <a:pt x="4064000" y="0"/>
                </a:lnTo>
                <a:lnTo>
                  <a:pt x="4391378" y="0"/>
                </a:lnTo>
                <a:lnTo>
                  <a:pt x="4391378" y="248355"/>
                </a:lnTo>
                <a:lnTo>
                  <a:pt x="4752622" y="248355"/>
                </a:lnTo>
                <a:lnTo>
                  <a:pt x="4752622" y="11289"/>
                </a:lnTo>
                <a:lnTo>
                  <a:pt x="5136444" y="11289"/>
                </a:lnTo>
                <a:lnTo>
                  <a:pt x="5136444" y="248355"/>
                </a:lnTo>
                <a:lnTo>
                  <a:pt x="5328355" y="248355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95228" y="508518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baseline="-25000" dirty="0"/>
              <a:t>0</a:t>
            </a:r>
            <a:r>
              <a:rPr lang="zh-CN" altLang="en-US" dirty="0"/>
              <a:t>逻辑表达式：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735796" y="4995782"/>
          <a:ext cx="5871833" cy="52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6" name="公式" r:id="rId4" imgW="60960000" imgH="5486400" progId="Equation.3">
                  <p:embed/>
                </p:oleObj>
              </mc:Choice>
              <mc:Fallback>
                <p:oleObj name="公式" r:id="rId4" imgW="60960000" imgH="5486400" progId="Equation.3">
                  <p:embed/>
                  <p:pic>
                    <p:nvPicPr>
                      <p:cNvPr id="27" name="对象 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5796" y="4995782"/>
                        <a:ext cx="5871833" cy="52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 flipV="1">
            <a:off x="2843808" y="2810313"/>
            <a:ext cx="504056" cy="33065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2843808" y="2479659"/>
            <a:ext cx="360040" cy="28803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3491880" y="2810313"/>
            <a:ext cx="504056" cy="34534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3491880" y="2479659"/>
            <a:ext cx="432048" cy="28803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4283968" y="2924944"/>
            <a:ext cx="344476" cy="2307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4283968" y="2479659"/>
            <a:ext cx="432048" cy="33065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4860032" y="2924944"/>
            <a:ext cx="432048" cy="2307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4860032" y="2479659"/>
            <a:ext cx="432048" cy="33065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580112" y="2924944"/>
            <a:ext cx="432048" cy="2307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5580112" y="2479659"/>
            <a:ext cx="432048" cy="33065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6228184" y="2924944"/>
            <a:ext cx="504056" cy="23071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6300192" y="2479659"/>
            <a:ext cx="432048" cy="28803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任意多边形 58"/>
          <p:cNvSpPr/>
          <p:nvPr/>
        </p:nvSpPr>
        <p:spPr>
          <a:xfrm>
            <a:off x="1761067" y="2867378"/>
            <a:ext cx="5768622" cy="1851378"/>
          </a:xfrm>
          <a:custGeom>
            <a:avLst/>
            <a:gdLst>
              <a:gd name="connsiteX0" fmla="*/ 5181600 w 5768622"/>
              <a:gd name="connsiteY0" fmla="*/ 316089 h 1851378"/>
              <a:gd name="connsiteX1" fmla="*/ 5757333 w 5768622"/>
              <a:gd name="connsiteY1" fmla="*/ 316089 h 1851378"/>
              <a:gd name="connsiteX2" fmla="*/ 5768622 w 5768622"/>
              <a:gd name="connsiteY2" fmla="*/ 1851378 h 1851378"/>
              <a:gd name="connsiteX3" fmla="*/ 0 w 5768622"/>
              <a:gd name="connsiteY3" fmla="*/ 1817511 h 1851378"/>
              <a:gd name="connsiteX4" fmla="*/ 11289 w 5768622"/>
              <a:gd name="connsiteY4" fmla="*/ 124178 h 1851378"/>
              <a:gd name="connsiteX5" fmla="*/ 191911 w 5768622"/>
              <a:gd name="connsiteY5" fmla="*/ 0 h 185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8622" h="1851378">
                <a:moveTo>
                  <a:pt x="5181600" y="316089"/>
                </a:moveTo>
                <a:lnTo>
                  <a:pt x="5757333" y="316089"/>
                </a:lnTo>
                <a:lnTo>
                  <a:pt x="5768622" y="1851378"/>
                </a:lnTo>
                <a:lnTo>
                  <a:pt x="0" y="1817511"/>
                </a:lnTo>
                <a:lnTo>
                  <a:pt x="11289" y="124178"/>
                </a:lnTo>
                <a:lnTo>
                  <a:pt x="191911" y="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1625600" y="2528711"/>
            <a:ext cx="6005689" cy="2314222"/>
          </a:xfrm>
          <a:custGeom>
            <a:avLst/>
            <a:gdLst>
              <a:gd name="connsiteX0" fmla="*/ 5283200 w 6005689"/>
              <a:gd name="connsiteY0" fmla="*/ 282222 h 2314222"/>
              <a:gd name="connsiteX1" fmla="*/ 6005689 w 6005689"/>
              <a:gd name="connsiteY1" fmla="*/ 282222 h 2314222"/>
              <a:gd name="connsiteX2" fmla="*/ 6005689 w 6005689"/>
              <a:gd name="connsiteY2" fmla="*/ 2314222 h 2314222"/>
              <a:gd name="connsiteX3" fmla="*/ 0 w 6005689"/>
              <a:gd name="connsiteY3" fmla="*/ 2269067 h 2314222"/>
              <a:gd name="connsiteX4" fmla="*/ 22578 w 6005689"/>
              <a:gd name="connsiteY4" fmla="*/ 259645 h 2314222"/>
              <a:gd name="connsiteX5" fmla="*/ 304800 w 6005689"/>
              <a:gd name="connsiteY5" fmla="*/ 0 h 2314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689" h="2314222">
                <a:moveTo>
                  <a:pt x="5283200" y="282222"/>
                </a:moveTo>
                <a:lnTo>
                  <a:pt x="6005689" y="282222"/>
                </a:lnTo>
                <a:lnTo>
                  <a:pt x="6005689" y="2314222"/>
                </a:lnTo>
                <a:lnTo>
                  <a:pt x="0" y="2269067"/>
                </a:lnTo>
                <a:lnTo>
                  <a:pt x="22578" y="259645"/>
                </a:lnTo>
                <a:lnTo>
                  <a:pt x="304800" y="0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59" grpId="0" animBg="1"/>
      <p:bldP spid="6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组合逻辑设计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11560" y="1484784"/>
          <a:ext cx="587216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" name="公式" r:id="rId4" imgW="60960000" imgH="5486400" progId="Equation.3">
                  <p:embed/>
                </p:oleObj>
              </mc:Choice>
              <mc:Fallback>
                <p:oleObj name="公式" r:id="rId4" imgW="60960000" imgH="54864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84784"/>
                        <a:ext cx="5872162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1559" y="2348880"/>
            <a:ext cx="700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74153</a:t>
            </a:r>
            <a:r>
              <a:rPr lang="zh-CN" altLang="en-US" sz="2400" dirty="0"/>
              <a:t>四选一数据选择器实现反馈组合逻辑。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520390" y="2810545"/>
          <a:ext cx="5859922" cy="335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Visio" r:id="rId6" imgW="3022600" imgH="1739900" progId="Visio.Drawing.11">
                  <p:embed/>
                </p:oleObj>
              </mc:Choice>
              <mc:Fallback>
                <p:oleObj name="Visio" r:id="rId6" imgW="3022600" imgH="1739900" progId="Visio.Drawing.11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0390" y="2810545"/>
                        <a:ext cx="5859922" cy="335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用与非门实现的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grpSp>
        <p:nvGrpSpPr>
          <p:cNvPr id="4" name="Group 14"/>
          <p:cNvGrpSpPr/>
          <p:nvPr/>
        </p:nvGrpSpPr>
        <p:grpSpPr bwMode="auto">
          <a:xfrm>
            <a:off x="611560" y="1393106"/>
            <a:ext cx="5400600" cy="1675853"/>
            <a:chOff x="0" y="0"/>
            <a:chExt cx="4672" cy="1547"/>
          </a:xfrm>
        </p:grpSpPr>
        <p:pic>
          <p:nvPicPr>
            <p:cNvPr id="5" name="Picture 5" descr="5-2-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47" r="58687" b="37714"/>
            <a:stretch>
              <a:fillRect/>
            </a:stretch>
          </p:blipFill>
          <p:spPr bwMode="auto">
            <a:xfrm>
              <a:off x="0" y="0"/>
              <a:ext cx="2177" cy="1547"/>
            </a:xfrm>
            <a:prstGeom prst="rect">
              <a:avLst/>
            </a:prstGeom>
            <a:noFill/>
            <a:ln w="57150" cmpd="thickThin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13"/>
            <p:cNvGrpSpPr/>
            <p:nvPr/>
          </p:nvGrpSpPr>
          <p:grpSpPr bwMode="auto">
            <a:xfrm>
              <a:off x="2359" y="0"/>
              <a:ext cx="2313" cy="1473"/>
              <a:chOff x="2359" y="0"/>
              <a:chExt cx="2313" cy="1473"/>
            </a:xfrm>
          </p:grpSpPr>
          <p:pic>
            <p:nvPicPr>
              <p:cNvPr id="7" name="Picture 7" descr="5-2-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9" t="15950" b="36098"/>
              <a:stretch>
                <a:fillRect/>
              </a:stretch>
            </p:blipFill>
            <p:spPr bwMode="auto">
              <a:xfrm>
                <a:off x="2359" y="0"/>
                <a:ext cx="2313" cy="1473"/>
              </a:xfrm>
              <a:prstGeom prst="rect">
                <a:avLst/>
              </a:prstGeom>
              <a:noFill/>
              <a:ln w="57150" cmpd="thickThin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 Box 11"/>
              <p:cNvSpPr txBox="1">
                <a:spLocks noChangeArrowheads="1"/>
              </p:cNvSpPr>
              <p:nvPr/>
            </p:nvSpPr>
            <p:spPr bwMode="auto">
              <a:xfrm>
                <a:off x="2676" y="91"/>
                <a:ext cx="227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/>
              <a:p>
                <a:pPr fontAlgn="base">
                  <a:spcBef>
                    <a:spcPts val="1680"/>
                  </a:spcBef>
                  <a:spcAft>
                    <a:spcPts val="0"/>
                  </a:spcAft>
                </a:pPr>
                <a:r>
                  <a:rPr lang="en-US" sz="2800" b="1" kern="1200">
                    <a:solidFill>
                      <a:srgbClr val="000000"/>
                    </a:solidFill>
                    <a:effectLst/>
                    <a:latin typeface="Times New Roman" panose="02020603050405020304"/>
                    <a:ea typeface="楷体_GB2312"/>
                    <a:cs typeface="Times New Roman" panose="02020603050405020304"/>
                    <a:sym typeface="Symbol" panose="05050102010706020507"/>
                  </a:rPr>
                  <a:t></a:t>
                </a:r>
                <a:endParaRPr lang="zh-CN" sz="120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" name="Text Box 12"/>
              <p:cNvSpPr txBox="1">
                <a:spLocks noChangeArrowheads="1"/>
              </p:cNvSpPr>
              <p:nvPr/>
            </p:nvSpPr>
            <p:spPr bwMode="auto">
              <a:xfrm>
                <a:off x="2676" y="771"/>
                <a:ext cx="227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noAutofit/>
              </a:bodyPr>
              <a:lstStyle/>
              <a:p>
                <a:pPr fontAlgn="base">
                  <a:spcBef>
                    <a:spcPts val="1680"/>
                  </a:spcBef>
                  <a:spcAft>
                    <a:spcPts val="0"/>
                  </a:spcAft>
                </a:pPr>
                <a:r>
                  <a:rPr lang="en-US" sz="2800" b="1" kern="1200">
                    <a:solidFill>
                      <a:srgbClr val="000000"/>
                    </a:solidFill>
                    <a:effectLst/>
                    <a:latin typeface="Times New Roman" panose="02020603050405020304"/>
                    <a:ea typeface="楷体_GB2312"/>
                    <a:cs typeface="Times New Roman" panose="02020603050405020304"/>
                    <a:sym typeface="Symbol" panose="05050102010706020507"/>
                  </a:rPr>
                  <a:t></a:t>
                </a:r>
                <a:endParaRPr lang="zh-CN" sz="120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491880" y="3284984"/>
          <a:ext cx="2779450" cy="300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6" imgW="2641600" imgH="2857500" progId="Visio.Drawing.11">
                  <p:embed/>
                </p:oleObj>
              </mc:Choice>
              <mc:Fallback>
                <p:oleObj name="Visio" r:id="rId6" imgW="2641600" imgH="2857500" progId="Visio.Drawing.11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779" b="24590"/>
                      <a:stretch>
                        <a:fillRect/>
                      </a:stretch>
                    </p:blipFill>
                    <p:spPr bwMode="auto">
                      <a:xfrm>
                        <a:off x="3491880" y="3284984"/>
                        <a:ext cx="2779450" cy="30077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熟练掌握</a:t>
            </a:r>
            <a:r>
              <a:rPr lang="en-US" altLang="zh-CN" dirty="0"/>
              <a:t>SR</a:t>
            </a:r>
            <a:r>
              <a:rPr lang="zh-CN" altLang="en-US" dirty="0"/>
              <a:t>、</a:t>
            </a:r>
            <a:r>
              <a:rPr lang="en-US" altLang="zh-CN" dirty="0"/>
              <a:t>JK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T</a:t>
            </a:r>
            <a:r>
              <a:rPr lang="zh-CN" altLang="en-US" dirty="0"/>
              <a:t>、</a:t>
            </a:r>
            <a:r>
              <a:rPr lang="en-US" altLang="zh-CN" dirty="0"/>
              <a:t>T’</a:t>
            </a:r>
            <a:r>
              <a:rPr lang="zh-CN" altLang="en-US" dirty="0"/>
              <a:t>触发器的逻辑功能，触发方式、电路特性和基本应用；</a:t>
            </a:r>
            <a:endParaRPr lang="en-US" altLang="zh-CN" dirty="0"/>
          </a:p>
          <a:p>
            <a:r>
              <a:rPr lang="zh-CN" altLang="en-US" dirty="0"/>
              <a:t>熟练掌握各种触发器的逻辑功能转换；</a:t>
            </a:r>
            <a:endParaRPr lang="en-US" altLang="zh-CN" dirty="0"/>
          </a:p>
          <a:p>
            <a:r>
              <a:rPr lang="zh-CN" altLang="en-US" dirty="0"/>
              <a:t>熟练掌握时序逻辑电路的分析方法；</a:t>
            </a:r>
            <a:endParaRPr lang="en-US" altLang="zh-CN" dirty="0"/>
          </a:p>
          <a:p>
            <a:r>
              <a:rPr lang="zh-CN" altLang="en-US" dirty="0"/>
              <a:t>正确理解和掌握简单同步时序逻辑电路的设计方法；</a:t>
            </a:r>
            <a:endParaRPr lang="en-US" altLang="zh-CN" dirty="0"/>
          </a:p>
          <a:p>
            <a:r>
              <a:rPr lang="zh-CN" altLang="en-US" dirty="0"/>
              <a:t>熟练掌握寄存器、计数器的组成原理；</a:t>
            </a:r>
            <a:endParaRPr lang="en-US" altLang="zh-CN" dirty="0"/>
          </a:p>
          <a:p>
            <a:r>
              <a:rPr lang="zh-CN" altLang="en-US" dirty="0"/>
              <a:t>熟练掌握常用集成时序逻辑芯片（</a:t>
            </a:r>
            <a:r>
              <a:rPr lang="en-US" altLang="zh-CN" dirty="0"/>
              <a:t>74161</a:t>
            </a:r>
            <a:r>
              <a:rPr lang="zh-CN" altLang="en-US" dirty="0"/>
              <a:t>，</a:t>
            </a:r>
            <a:r>
              <a:rPr lang="en-US" altLang="zh-CN" dirty="0"/>
              <a:t>160</a:t>
            </a:r>
            <a:r>
              <a:rPr lang="zh-CN" altLang="en-US" dirty="0"/>
              <a:t>，</a:t>
            </a:r>
            <a:r>
              <a:rPr lang="en-US" altLang="zh-CN" dirty="0"/>
              <a:t>191</a:t>
            </a:r>
            <a:r>
              <a:rPr lang="zh-CN" altLang="en-US" dirty="0"/>
              <a:t>等）的逻辑功能和使用方法；</a:t>
            </a:r>
            <a:endParaRPr lang="en-US" altLang="zh-CN" dirty="0"/>
          </a:p>
          <a:p>
            <a:r>
              <a:rPr lang="zh-CN" altLang="en-US" dirty="0"/>
              <a:t>熟练掌握</a:t>
            </a:r>
            <a:r>
              <a:rPr lang="en-US" altLang="zh-CN" dirty="0"/>
              <a:t>N</a:t>
            </a:r>
            <a:r>
              <a:rPr lang="zh-CN" altLang="en-US" dirty="0"/>
              <a:t>进制计数器的设计；</a:t>
            </a:r>
            <a:endParaRPr lang="en-US" altLang="zh-CN" dirty="0"/>
          </a:p>
          <a:p>
            <a:r>
              <a:rPr lang="zh-CN" altLang="en-US" dirty="0"/>
              <a:t>正确理解环形计数器和序列发生器的原理和设计。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与非门</a:t>
            </a:r>
            <a:r>
              <a:rPr lang="en-US" altLang="zh-CN" dirty="0"/>
              <a:t>R-S</a:t>
            </a:r>
            <a:r>
              <a:rPr lang="zh-CN" altLang="en-US" dirty="0"/>
              <a:t>锁存器波形图</a:t>
            </a:r>
          </a:p>
        </p:txBody>
      </p:sp>
      <p:pic>
        <p:nvPicPr>
          <p:cNvPr id="4" name="Picture 7" descr="5-2-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110" b="11256"/>
          <a:stretch>
            <a:fillRect/>
          </a:stretch>
        </p:blipFill>
        <p:spPr bwMode="auto">
          <a:xfrm>
            <a:off x="899592" y="1628800"/>
            <a:ext cx="6984776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R-S</a:t>
            </a:r>
            <a:r>
              <a:rPr lang="zh-CN" altLang="en-US" dirty="0"/>
              <a:t>锁存器构成除颤开关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11560" y="1556792"/>
          <a:ext cx="2908300" cy="167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4" imgW="1896745" imgH="1094740" progId="Visio.Drawing.11">
                  <p:embed/>
                </p:oleObj>
              </mc:Choice>
              <mc:Fallback>
                <p:oleObj name="Visio" r:id="rId4" imgW="1896745" imgH="109474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56792"/>
                        <a:ext cx="2908300" cy="167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4"/>
          <p:cNvGrpSpPr/>
          <p:nvPr/>
        </p:nvGrpSpPr>
        <p:grpSpPr bwMode="auto">
          <a:xfrm>
            <a:off x="4842313" y="2276872"/>
            <a:ext cx="3186071" cy="792088"/>
            <a:chOff x="3069" y="2649"/>
            <a:chExt cx="1686" cy="384"/>
          </a:xfrm>
        </p:grpSpPr>
        <p:sp>
          <p:nvSpPr>
            <p:cNvPr id="6" name="Line 29"/>
            <p:cNvSpPr>
              <a:spLocks noChangeShapeType="1"/>
            </p:cNvSpPr>
            <p:nvPr/>
          </p:nvSpPr>
          <p:spPr bwMode="auto">
            <a:xfrm>
              <a:off x="3408" y="3033"/>
              <a:ext cx="216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30"/>
            <p:cNvSpPr>
              <a:spLocks noChangeShapeType="1"/>
            </p:cNvSpPr>
            <p:nvPr/>
          </p:nvSpPr>
          <p:spPr bwMode="auto">
            <a:xfrm flipV="1">
              <a:off x="3624" y="2659"/>
              <a:ext cx="39" cy="37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31"/>
            <p:cNvSpPr>
              <a:spLocks noChangeShapeType="1"/>
            </p:cNvSpPr>
            <p:nvPr/>
          </p:nvSpPr>
          <p:spPr bwMode="auto">
            <a:xfrm flipV="1">
              <a:off x="3749" y="2660"/>
              <a:ext cx="32" cy="36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32"/>
            <p:cNvSpPr>
              <a:spLocks noChangeShapeType="1"/>
            </p:cNvSpPr>
            <p:nvPr/>
          </p:nvSpPr>
          <p:spPr bwMode="auto">
            <a:xfrm rot="19818055" flipV="1">
              <a:off x="3644" y="2655"/>
              <a:ext cx="114" cy="3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33"/>
            <p:cNvSpPr>
              <a:spLocks noChangeShapeType="1"/>
            </p:cNvSpPr>
            <p:nvPr/>
          </p:nvSpPr>
          <p:spPr bwMode="auto">
            <a:xfrm flipV="1">
              <a:off x="3857" y="2653"/>
              <a:ext cx="40" cy="38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34"/>
            <p:cNvSpPr>
              <a:spLocks noChangeShapeType="1"/>
            </p:cNvSpPr>
            <p:nvPr/>
          </p:nvSpPr>
          <p:spPr bwMode="auto">
            <a:xfrm rot="19818055" flipV="1">
              <a:off x="3756" y="2664"/>
              <a:ext cx="123" cy="34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35"/>
            <p:cNvSpPr>
              <a:spLocks noChangeShapeType="1"/>
            </p:cNvSpPr>
            <p:nvPr/>
          </p:nvSpPr>
          <p:spPr bwMode="auto">
            <a:xfrm flipV="1">
              <a:off x="3897" y="2650"/>
              <a:ext cx="587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36"/>
            <p:cNvSpPr>
              <a:spLocks noChangeShapeType="1"/>
            </p:cNvSpPr>
            <p:nvPr/>
          </p:nvSpPr>
          <p:spPr bwMode="auto">
            <a:xfrm flipH="1">
              <a:off x="4483" y="2649"/>
              <a:ext cx="1" cy="38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37"/>
            <p:cNvSpPr>
              <a:spLocks noChangeShapeType="1"/>
            </p:cNvSpPr>
            <p:nvPr/>
          </p:nvSpPr>
          <p:spPr bwMode="auto">
            <a:xfrm>
              <a:off x="4481" y="3031"/>
              <a:ext cx="274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>
              <a:off x="3069" y="2668"/>
              <a:ext cx="37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i="1">
                  <a:latin typeface="Times New Roman" panose="02020603050405020304" pitchFamily="18" charset="0"/>
                </a:rPr>
                <a:t>v</a:t>
              </a:r>
              <a:r>
                <a:rPr kumimoji="0" lang="en-US" altLang="zh-CN" baseline="-25000">
                  <a:latin typeface="Times New Roman" panose="02020603050405020304" pitchFamily="18" charset="0"/>
                </a:rPr>
                <a:t>O</a:t>
              </a:r>
              <a:endParaRPr kumimoji="0" lang="en-US" altLang="zh-CN">
                <a:latin typeface="Times New Roman" panose="02020603050405020304" pitchFamily="18" charset="0"/>
              </a:endParaRPr>
            </a:p>
          </p:txBody>
        </p:sp>
      </p:grpSp>
      <p:sp>
        <p:nvSpPr>
          <p:cNvPr id="16" name="右箭头 15"/>
          <p:cNvSpPr/>
          <p:nvPr/>
        </p:nvSpPr>
        <p:spPr>
          <a:xfrm>
            <a:off x="3635896" y="2420888"/>
            <a:ext cx="792088" cy="410022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71178" y="3429000"/>
          <a:ext cx="3560762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Visio" r:id="rId6" imgW="2110740" imgH="1467485" progId="Visio.Drawing.11">
                  <p:embed/>
                </p:oleObj>
              </mc:Choice>
              <mc:Fallback>
                <p:oleObj name="Visio" r:id="rId6" imgW="2110740" imgH="1467485" progId="Visio.Drawing.11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8" y="3429000"/>
                        <a:ext cx="3560762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2411760" y="3501008"/>
            <a:ext cx="1620180" cy="23762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40763" y="3442158"/>
            <a:ext cx="3270250" cy="2493963"/>
            <a:chOff x="4680388" y="3376474"/>
            <a:chExt cx="3270250" cy="2493963"/>
          </a:xfrm>
        </p:grpSpPr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4683563" y="3639999"/>
            <a:ext cx="3267075" cy="979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Visio" r:id="rId8" imgW="1941830" imgH="586740" progId="Visio.Drawing.11">
                    <p:embed/>
                  </p:oleObj>
                </mc:Choice>
                <mc:Fallback>
                  <p:oleObj name="Visio" r:id="rId8" imgW="1941830" imgH="586740" progId="Visio.Drawing.11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563" y="3639999"/>
                          <a:ext cx="3267075" cy="979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5439213" y="3376474"/>
            <a:ext cx="2249488" cy="2493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Visio" r:id="rId10" imgW="1343660" imgH="1490345" progId="Visio.Drawing.11">
                    <p:embed/>
                  </p:oleObj>
                </mc:Choice>
                <mc:Fallback>
                  <p:oleObj name="Visio" r:id="rId10" imgW="1343660" imgH="1490345" progId="Visio.Drawing.11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9213" y="3376474"/>
                          <a:ext cx="2249488" cy="2493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4680388" y="4741724"/>
            <a:ext cx="3249613" cy="1039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Visio" r:id="rId12" imgW="1941830" imgH="632460" progId="Visio.Drawing.11">
                    <p:embed/>
                  </p:oleObj>
                </mc:Choice>
                <mc:Fallback>
                  <p:oleObj name="Visio" r:id="rId12" imgW="1941830" imgH="632460" progId="Visio.Drawing.11">
                    <p:embed/>
                    <p:pic>
                      <p:nvPicPr>
                        <p:cNvPr id="22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388" y="4741724"/>
                          <a:ext cx="3249613" cy="1039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右箭头 23"/>
          <p:cNvSpPr/>
          <p:nvPr/>
        </p:nvSpPr>
        <p:spPr>
          <a:xfrm>
            <a:off x="4211960" y="4581128"/>
            <a:ext cx="630353" cy="288032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87632"/>
          </a:xfrm>
        </p:spPr>
        <p:txBody>
          <a:bodyPr/>
          <a:lstStyle/>
          <a:p>
            <a:r>
              <a:rPr lang="zh-CN" altLang="en-US" dirty="0"/>
              <a:t>以上的</a:t>
            </a:r>
            <a:r>
              <a:rPr lang="en-US" altLang="zh-CN" dirty="0"/>
              <a:t>R-S</a:t>
            </a:r>
            <a:r>
              <a:rPr lang="zh-CN" altLang="en-US" dirty="0"/>
              <a:t>触发器置位与复位不同步，在数字电路中，更多的是在同一时钟脉冲的作用下电路各部分进行同步的状态改变。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27583" y="3212976"/>
          <a:ext cx="3264363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Visio" r:id="rId4" imgW="2654300" imgH="1981200" progId="Visio.Drawing.11">
                  <p:embed/>
                </p:oleObj>
              </mc:Choice>
              <mc:Fallback>
                <p:oleObj name="Visio" r:id="rId4" imgW="2654300" imgH="19812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3212976"/>
                        <a:ext cx="3264363" cy="2448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436096" y="3933056"/>
          <a:ext cx="180022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Visio" r:id="rId6" imgW="1460500" imgH="952500" progId="Visio.Drawing.11">
                  <p:embed/>
                </p:oleObj>
              </mc:Choice>
              <mc:Fallback>
                <p:oleObj name="Visio" r:id="rId6" imgW="1460500" imgH="95250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933056"/>
                        <a:ext cx="180022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</a:t>
            </a:r>
            <a:r>
              <a:rPr lang="en-US" altLang="zh-CN" dirty="0"/>
              <a:t>R-S</a:t>
            </a:r>
            <a:r>
              <a:rPr lang="zh-CN" altLang="en-US" dirty="0"/>
              <a:t>触发器波形图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9513" y="2564904"/>
          <a:ext cx="2376264" cy="178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4" imgW="2654300" imgH="1981200" progId="Visio.Drawing.11">
                  <p:embed/>
                </p:oleObj>
              </mc:Choice>
              <mc:Fallback>
                <p:oleObj name="Visio" r:id="rId4" imgW="2654300" imgH="19812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3" y="2564904"/>
                        <a:ext cx="2376264" cy="1782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699792" y="1772816"/>
          <a:ext cx="5904656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Visio" r:id="rId6" imgW="5308600" imgH="3251200" progId="Visio.Drawing.11">
                  <p:embed/>
                </p:oleObj>
              </mc:Choice>
              <mc:Fallback>
                <p:oleObj name="Visio" r:id="rId6" imgW="5308600" imgH="325120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772816"/>
                        <a:ext cx="5904656" cy="41044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59832" y="602128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置、复位信号只有在时钟脉冲高电平时有效。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带异步置位</a:t>
            </a:r>
            <a:r>
              <a:rPr lang="en-US" altLang="zh-CN" dirty="0"/>
              <a:t>-</a:t>
            </a:r>
            <a:r>
              <a:rPr lang="zh-CN" altLang="en-US" dirty="0"/>
              <a:t>复位端的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pic>
        <p:nvPicPr>
          <p:cNvPr id="4" name="Picture 11" descr="5-3-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60" b="17641"/>
          <a:stretch>
            <a:fillRect/>
          </a:stretch>
        </p:blipFill>
        <p:spPr bwMode="auto">
          <a:xfrm>
            <a:off x="2051720" y="1844824"/>
            <a:ext cx="5472608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947672"/>
          </a:xfrm>
        </p:spPr>
        <p:txBody>
          <a:bodyPr/>
          <a:lstStyle/>
          <a:p>
            <a:r>
              <a:rPr lang="zh-CN" altLang="en-US" dirty="0"/>
              <a:t>在同步</a:t>
            </a:r>
            <a:r>
              <a:rPr lang="en-US" altLang="zh-CN" dirty="0"/>
              <a:t>R-S</a:t>
            </a:r>
            <a:r>
              <a:rPr lang="zh-CN" altLang="en-US" dirty="0"/>
              <a:t>触发器的输入端，令</a:t>
            </a:r>
            <a:r>
              <a:rPr lang="en-US" altLang="zh-CN" dirty="0"/>
              <a:t>S=R’=D</a:t>
            </a:r>
            <a:r>
              <a:rPr lang="zh-CN" altLang="en-US" dirty="0"/>
              <a:t>，则有：</a:t>
            </a:r>
          </a:p>
          <a:p>
            <a:r>
              <a:rPr lang="en-US" altLang="zh-CN" dirty="0"/>
              <a:t>Q</a:t>
            </a:r>
            <a:r>
              <a:rPr lang="en-US" altLang="zh-CN" baseline="-25000" dirty="0"/>
              <a:t>N+1</a:t>
            </a:r>
            <a:r>
              <a:rPr lang="en-US" altLang="zh-CN" dirty="0"/>
              <a:t>=S+R’Q</a:t>
            </a:r>
            <a:r>
              <a:rPr lang="en-US" altLang="zh-CN" baseline="-25000" dirty="0"/>
              <a:t>N</a:t>
            </a:r>
            <a:r>
              <a:rPr lang="en-US" altLang="zh-CN" dirty="0"/>
              <a:t>=D+DQ</a:t>
            </a:r>
            <a:r>
              <a:rPr lang="en-US" altLang="zh-CN" baseline="-25000" dirty="0"/>
              <a:t>N</a:t>
            </a:r>
            <a:r>
              <a:rPr lang="en-US" altLang="zh-CN" dirty="0"/>
              <a:t>=D</a:t>
            </a:r>
            <a:r>
              <a:rPr lang="zh-CN" altLang="en-US" dirty="0"/>
              <a:t>，构成所谓</a:t>
            </a:r>
            <a:r>
              <a:rPr lang="en-US" altLang="zh-CN" dirty="0"/>
              <a:t>D</a:t>
            </a:r>
            <a:r>
              <a:rPr lang="zh-CN" altLang="en-US" dirty="0"/>
              <a:t>触发器。在时钟脉冲高电平时，输入端</a:t>
            </a:r>
            <a:r>
              <a:rPr lang="en-US" altLang="zh-CN" dirty="0"/>
              <a:t>D</a:t>
            </a:r>
            <a:r>
              <a:rPr lang="zh-CN" altLang="en-US" dirty="0"/>
              <a:t>的数据就会被锁存到</a:t>
            </a:r>
            <a:r>
              <a:rPr lang="en-US" altLang="zh-CN" dirty="0"/>
              <a:t>Q</a:t>
            </a:r>
            <a:r>
              <a:rPr lang="zh-CN" altLang="en-US" dirty="0"/>
              <a:t>输出端。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427968" y="3381996"/>
          <a:ext cx="1944216" cy="15841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7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  </a:t>
                      </a:r>
                      <a:r>
                        <a:rPr lang="en-US" sz="1600" kern="100" dirty="0" err="1">
                          <a:effectLst/>
                        </a:rPr>
                        <a:t>Q</a:t>
                      </a:r>
                      <a:r>
                        <a:rPr lang="en-US" sz="1600" kern="100" baseline="30000" dirty="0" err="1">
                          <a:effectLst/>
                        </a:rPr>
                        <a:t>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zh-CN" sz="16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Q</a:t>
                      </a:r>
                      <a:r>
                        <a:rPr lang="en-US" sz="1600" kern="100" baseline="30000">
                          <a:effectLst/>
                        </a:rPr>
                        <a:t>n+1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0    0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0    1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1    0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1    1 </a:t>
                      </a:r>
                      <a:endParaRPr lang="zh-CN" sz="16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 </a:t>
                      </a:r>
                      <a:endParaRPr lang="zh-CN" sz="16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92080" y="3012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真值表：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436096" y="5301208"/>
          <a:ext cx="1565448" cy="106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Visio" r:id="rId4" imgW="1358900" imgH="927100" progId="Visio.Drawing.11">
                  <p:embed/>
                </p:oleObj>
              </mc:Choice>
              <mc:Fallback>
                <p:oleObj name="Visio" r:id="rId4" imgW="1358900" imgH="927100" progId="Visio.Drawing.11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301208"/>
                        <a:ext cx="1565448" cy="1067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81">
            <a:extLst>
              <a:ext uri="{FF2B5EF4-FFF2-40B4-BE49-F238E27FC236}">
                <a16:creationId xmlns:a16="http://schemas.microsoft.com/office/drawing/2014/main" id="{16D69FBE-42B4-42D9-9E25-F2114736AB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357563"/>
            <a:ext cx="4572000" cy="2544762"/>
            <a:chOff x="96" y="2115"/>
            <a:chExt cx="2880" cy="1603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96FF2FCA-C097-4645-959F-8C46B545D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2214"/>
              <a:ext cx="288" cy="4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EA193E5-69D8-4406-8AAD-785995BA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2309"/>
              <a:ext cx="288" cy="4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05AFF95A-5B3F-44D3-BE49-0D221CA6B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2480"/>
              <a:ext cx="48" cy="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75188BF-72E6-427F-8456-A8C6CDCC8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2502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635A9972-7D7F-4E38-9067-A670D3BD8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2" y="2274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&amp;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B9631A85-C023-4DA8-BF27-802533DF1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3077"/>
              <a:ext cx="288" cy="43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0BF1F7D9-858E-4422-A88C-7BC9C650F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259"/>
              <a:ext cx="48" cy="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FF68F916-06ED-4742-9EFB-53D6A5B83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3281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9796F38E-EACC-4EA6-8E76-3831A20C0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2186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&amp;</a:t>
              </a: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5EDFDC0E-D100-4FCC-A14E-9E4E0F7C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" y="3173"/>
              <a:ext cx="288" cy="4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B8470E3A-97A2-42BB-8984-2B8110D1A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" y="3145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&amp;</a:t>
              </a: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E272652F-B9A5-4AFF-AB12-9CC477242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" y="255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226E8042-3560-46E4-9A0A-B9968FAB2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" y="2550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3294F2A0-2463-433E-953B-309FAF8A9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" y="331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30C9479F-5F65-4005-B7E4-79D68C451F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" y="3558"/>
              <a:ext cx="6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BD7F4D13-B75D-4474-B14D-1C64E24C95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2934"/>
              <a:ext cx="55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4023A200-C1A7-419E-BFFE-1DF379375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7" y="2454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4326F0EA-F3CC-42BE-8C68-C7F087CA8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3" y="250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F5104F34-8EA1-470B-885C-136ACE572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3" y="2742"/>
              <a:ext cx="72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C1AC7E69-6C14-44DA-9143-24CD2E49D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3" y="307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334DC5A8-F95B-41C1-B731-4E5120918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3" y="3222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02F3AEA4-2EB1-4BE9-93C5-56F5416161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3" y="3030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C87417F8-D0C2-4E77-BE97-A1C65ADB9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3" y="2838"/>
              <a:ext cx="72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B8B66C7A-BEF6-4842-A358-3636481EAD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3" y="264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878E45B1-9A8A-44A3-B258-A16A61DEA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3" y="264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 Box 34">
              <a:extLst>
                <a:ext uri="{FF2B5EF4-FFF2-40B4-BE49-F238E27FC236}">
                  <a16:creationId xmlns:a16="http://schemas.microsoft.com/office/drawing/2014/main" id="{5C9D6F41-0B34-47E7-BD3C-19BE14593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3" y="2115"/>
              <a:ext cx="3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3300"/>
                  </a:solidFill>
                </a:rPr>
                <a:t>R</a:t>
              </a:r>
              <a:r>
                <a:rPr lang="en-US" altLang="zh-CN" sz="2400" baseline="-25000">
                  <a:solidFill>
                    <a:srgbClr val="FF3300"/>
                  </a:solidFill>
                </a:rPr>
                <a:t>D</a:t>
              </a:r>
              <a:endParaRPr lang="en-US" altLang="zh-CN" sz="2400">
                <a:solidFill>
                  <a:srgbClr val="FF3300"/>
                </a:solidFill>
              </a:endParaRPr>
            </a:p>
          </p:txBody>
        </p:sp>
        <p:sp>
          <p:nvSpPr>
            <p:cNvPr id="37" name="Text Box 35">
              <a:extLst>
                <a:ext uri="{FF2B5EF4-FFF2-40B4-BE49-F238E27FC236}">
                  <a16:creationId xmlns:a16="http://schemas.microsoft.com/office/drawing/2014/main" id="{B698A2C1-7501-43C2-A9FE-97ECD13CE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3" y="3430"/>
              <a:ext cx="3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3300"/>
                  </a:solidFill>
                </a:rPr>
                <a:t>S</a:t>
              </a:r>
              <a:r>
                <a:rPr lang="en-US" altLang="zh-CN" sz="2400" baseline="-25000">
                  <a:solidFill>
                    <a:srgbClr val="FF3300"/>
                  </a:solidFill>
                </a:rPr>
                <a:t>D</a:t>
              </a:r>
              <a:endParaRPr lang="en-US" altLang="zh-CN" sz="2400">
                <a:solidFill>
                  <a:srgbClr val="FF3300"/>
                </a:solidFill>
              </a:endParaRP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2431C2BE-FA0B-47CD-AE03-E924559CB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41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/>
                <a:t>D</a:t>
              </a:r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143FDC66-C9F7-4DA0-87E6-E625F96EB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79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chemeClr val="accent2"/>
                  </a:solidFill>
                </a:rPr>
                <a:t>C</a:t>
              </a:r>
            </a:p>
          </p:txBody>
        </p:sp>
        <p:sp>
          <p:nvSpPr>
            <p:cNvPr id="40" name="Text Box 39">
              <a:extLst>
                <a:ext uri="{FF2B5EF4-FFF2-40B4-BE49-F238E27FC236}">
                  <a16:creationId xmlns:a16="http://schemas.microsoft.com/office/drawing/2014/main" id="{48C95DFB-19F3-4082-8CBE-9EEB6C6A2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6" y="235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/>
                <a:t>Q</a:t>
              </a: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2C9108F3-EF28-4024-8DD0-37B271BA3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1" y="312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400"/>
                <a:t>Q</a:t>
              </a:r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7CC3B97D-175A-4FBD-AB2F-CE7FEC8A9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7" y="2406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0EC8643F-5AFE-41C8-9521-07F660943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2" y="3056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&amp;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8BECA90-379A-457D-8599-BBF05AA29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2430"/>
              <a:ext cx="48" cy="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FEC26D40-DA8B-4507-8AA7-4DA3C27D8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7" y="3390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CE94F29-7207-4A9A-BD25-9DA1C46A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3366"/>
              <a:ext cx="48" cy="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5592B6AD-17F9-4061-BBE2-316E495B0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1" y="3475"/>
              <a:ext cx="1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8184EAF4-C326-4B23-BB02-6A77BC242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1" y="2160"/>
              <a:ext cx="144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" name="Group 53">
              <a:extLst>
                <a:ext uri="{FF2B5EF4-FFF2-40B4-BE49-F238E27FC236}">
                  <a16:creationId xmlns:a16="http://schemas.microsoft.com/office/drawing/2014/main" id="{C98C1924-54AA-4756-8C9E-7293583C5E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2166"/>
              <a:ext cx="384" cy="300"/>
              <a:chOff x="3600" y="1428"/>
              <a:chExt cx="384" cy="300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BA56A228-563C-4228-81E4-8CC138CE7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192" cy="2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3" name="Oval 50">
                <a:extLst>
                  <a:ext uri="{FF2B5EF4-FFF2-40B4-BE49-F238E27FC236}">
                    <a16:creationId xmlns:a16="http://schemas.microsoft.com/office/drawing/2014/main" id="{0671CCF4-A4B5-40A5-B2EE-639998D70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1560"/>
                <a:ext cx="48" cy="4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4" name="Line 51">
                <a:extLst>
                  <a:ext uri="{FF2B5EF4-FFF2-40B4-BE49-F238E27FC236}">
                    <a16:creationId xmlns:a16="http://schemas.microsoft.com/office/drawing/2014/main" id="{FB320393-6D21-474A-AF8A-5F5070DD1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1584"/>
                <a:ext cx="14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Text Box 52">
                <a:extLst>
                  <a:ext uri="{FF2B5EF4-FFF2-40B4-BE49-F238E27FC236}">
                    <a16:creationId xmlns:a16="http://schemas.microsoft.com/office/drawing/2014/main" id="{CA1D6568-9EE8-41A5-96D3-11DC5F378B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4" y="142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1800"/>
                  <a:t>1</a:t>
                </a:r>
              </a:p>
            </p:txBody>
          </p:sp>
        </p:grpSp>
        <p:sp>
          <p:nvSpPr>
            <p:cNvPr id="50" name="Line 54">
              <a:extLst>
                <a:ext uri="{FF2B5EF4-FFF2-40B4-BE49-F238E27FC236}">
                  <a16:creationId xmlns:a16="http://schemas.microsoft.com/office/drawing/2014/main" id="{46FC9C33-6133-477C-9311-188AE99AE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" y="231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55">
              <a:extLst>
                <a:ext uri="{FF2B5EF4-FFF2-40B4-BE49-F238E27FC236}">
                  <a16:creationId xmlns:a16="http://schemas.microsoft.com/office/drawing/2014/main" id="{CFFD22F5-DA0A-413F-B68D-1C1998965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" y="2310"/>
              <a:ext cx="0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时序逻辑电路与状态机</a:t>
            </a:r>
            <a:endParaRPr lang="en-US" altLang="zh-CN" dirty="0"/>
          </a:p>
          <a:p>
            <a:r>
              <a:rPr lang="zh-CN" altLang="en-US" dirty="0"/>
              <a:t>基本</a:t>
            </a:r>
            <a:r>
              <a:rPr lang="en-US" altLang="zh-CN" dirty="0"/>
              <a:t>RS</a:t>
            </a:r>
            <a:r>
              <a:rPr lang="zh-CN" altLang="en-US" dirty="0"/>
              <a:t>锁存器</a:t>
            </a:r>
            <a:endParaRPr lang="en-US" altLang="zh-CN" dirty="0"/>
          </a:p>
          <a:p>
            <a:r>
              <a:rPr lang="zh-CN" altLang="en-US" dirty="0"/>
              <a:t>同步</a:t>
            </a:r>
            <a:r>
              <a:rPr lang="en-US" altLang="zh-CN" dirty="0"/>
              <a:t>RS</a:t>
            </a:r>
            <a:r>
              <a:rPr lang="zh-CN" altLang="en-US" dirty="0"/>
              <a:t>锁存器</a:t>
            </a:r>
            <a:endParaRPr lang="en-US" altLang="zh-CN" dirty="0"/>
          </a:p>
          <a:p>
            <a:r>
              <a:rPr lang="en-US" altLang="zh-CN" dirty="0"/>
              <a:t>JK</a:t>
            </a:r>
            <a:r>
              <a:rPr lang="zh-CN" altLang="en-US" dirty="0"/>
              <a:t>触发器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触发器</a:t>
            </a:r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触发器</a:t>
            </a:r>
            <a:endParaRPr lang="en-US" altLang="zh-CN" dirty="0"/>
          </a:p>
          <a:p>
            <a:r>
              <a:rPr lang="zh-CN" altLang="en-US" dirty="0"/>
              <a:t>触发器功能转换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第十章内容概要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触发器状态转移图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5A53EDD-0555-4AB3-B014-1C488FA771BB}"/>
              </a:ext>
            </a:extLst>
          </p:cNvPr>
          <p:cNvGrpSpPr/>
          <p:nvPr/>
        </p:nvGrpSpPr>
        <p:grpSpPr>
          <a:xfrm>
            <a:off x="1763688" y="2348880"/>
            <a:ext cx="5726966" cy="2498214"/>
            <a:chOff x="971600" y="2164214"/>
            <a:chExt cx="5726966" cy="2498214"/>
          </a:xfrm>
        </p:grpSpPr>
        <p:sp>
          <p:nvSpPr>
            <p:cNvPr id="4" name="椭圆 3"/>
            <p:cNvSpPr/>
            <p:nvPr/>
          </p:nvSpPr>
          <p:spPr>
            <a:xfrm>
              <a:off x="2123728" y="2924944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788024" y="2924944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596444" y="2494737"/>
              <a:ext cx="2348089" cy="462952"/>
            </a:xfrm>
            <a:custGeom>
              <a:avLst/>
              <a:gdLst>
                <a:gd name="connsiteX0" fmla="*/ 0 w 2348089"/>
                <a:gd name="connsiteY0" fmla="*/ 429085 h 462952"/>
                <a:gd name="connsiteX1" fmla="*/ 1140178 w 2348089"/>
                <a:gd name="connsiteY1" fmla="*/ 107 h 462952"/>
                <a:gd name="connsiteX2" fmla="*/ 2348089 w 2348089"/>
                <a:gd name="connsiteY2" fmla="*/ 462952 h 4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8089" h="462952">
                  <a:moveTo>
                    <a:pt x="0" y="429085"/>
                  </a:moveTo>
                  <a:cubicBezTo>
                    <a:pt x="374415" y="211774"/>
                    <a:pt x="748830" y="-5537"/>
                    <a:pt x="1140178" y="107"/>
                  </a:cubicBezTo>
                  <a:cubicBezTo>
                    <a:pt x="1531526" y="5751"/>
                    <a:pt x="1939807" y="234351"/>
                    <a:pt x="2348089" y="46295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675467" y="3589867"/>
              <a:ext cx="2223911" cy="486011"/>
            </a:xfrm>
            <a:custGeom>
              <a:avLst/>
              <a:gdLst>
                <a:gd name="connsiteX0" fmla="*/ 2223911 w 2223911"/>
                <a:gd name="connsiteY0" fmla="*/ 0 h 486011"/>
                <a:gd name="connsiteX1" fmla="*/ 1196622 w 2223911"/>
                <a:gd name="connsiteY1" fmla="*/ 485422 h 486011"/>
                <a:gd name="connsiteX2" fmla="*/ 0 w 2223911"/>
                <a:gd name="connsiteY2" fmla="*/ 79022 h 4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3911" h="486011">
                  <a:moveTo>
                    <a:pt x="2223911" y="0"/>
                  </a:moveTo>
                  <a:cubicBezTo>
                    <a:pt x="1895592" y="236126"/>
                    <a:pt x="1567274" y="472252"/>
                    <a:pt x="1196622" y="485422"/>
                  </a:cubicBezTo>
                  <a:cubicBezTo>
                    <a:pt x="825970" y="498592"/>
                    <a:pt x="412985" y="288807"/>
                    <a:pt x="0" y="7902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557640" y="2827728"/>
              <a:ext cx="654982" cy="811694"/>
            </a:xfrm>
            <a:custGeom>
              <a:avLst/>
              <a:gdLst>
                <a:gd name="connsiteX0" fmla="*/ 654982 w 654982"/>
                <a:gd name="connsiteY0" fmla="*/ 186405 h 811694"/>
                <a:gd name="connsiteX1" fmla="*/ 282449 w 654982"/>
                <a:gd name="connsiteY1" fmla="*/ 5783 h 811694"/>
                <a:gd name="connsiteX2" fmla="*/ 227 w 654982"/>
                <a:gd name="connsiteY2" fmla="*/ 378316 h 811694"/>
                <a:gd name="connsiteX3" fmla="*/ 327604 w 654982"/>
                <a:gd name="connsiteY3" fmla="*/ 796005 h 811694"/>
                <a:gd name="connsiteX4" fmla="*/ 609827 w 654982"/>
                <a:gd name="connsiteY4" fmla="*/ 683116 h 81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982" h="811694">
                  <a:moveTo>
                    <a:pt x="654982" y="186405"/>
                  </a:moveTo>
                  <a:cubicBezTo>
                    <a:pt x="523278" y="80101"/>
                    <a:pt x="391575" y="-26202"/>
                    <a:pt x="282449" y="5783"/>
                  </a:cubicBezTo>
                  <a:cubicBezTo>
                    <a:pt x="173323" y="37768"/>
                    <a:pt x="-7299" y="246612"/>
                    <a:pt x="227" y="378316"/>
                  </a:cubicBezTo>
                  <a:cubicBezTo>
                    <a:pt x="7753" y="510020"/>
                    <a:pt x="226004" y="745205"/>
                    <a:pt x="327604" y="796005"/>
                  </a:cubicBezTo>
                  <a:cubicBezTo>
                    <a:pt x="429204" y="846805"/>
                    <a:pt x="519515" y="764960"/>
                    <a:pt x="609827" y="68311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418667" y="2782376"/>
              <a:ext cx="677371" cy="917812"/>
            </a:xfrm>
            <a:custGeom>
              <a:avLst/>
              <a:gdLst>
                <a:gd name="connsiteX0" fmla="*/ 0 w 677371"/>
                <a:gd name="connsiteY0" fmla="*/ 231757 h 917812"/>
                <a:gd name="connsiteX1" fmla="*/ 293511 w 677371"/>
                <a:gd name="connsiteY1" fmla="*/ 5980 h 917812"/>
                <a:gd name="connsiteX2" fmla="*/ 677333 w 677371"/>
                <a:gd name="connsiteY2" fmla="*/ 446246 h 917812"/>
                <a:gd name="connsiteX3" fmla="*/ 270933 w 677371"/>
                <a:gd name="connsiteY3" fmla="*/ 897802 h 917812"/>
                <a:gd name="connsiteX4" fmla="*/ 22577 w 677371"/>
                <a:gd name="connsiteY4" fmla="*/ 796202 h 91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71" h="917812">
                  <a:moveTo>
                    <a:pt x="0" y="231757"/>
                  </a:moveTo>
                  <a:cubicBezTo>
                    <a:pt x="90311" y="100994"/>
                    <a:pt x="180622" y="-29768"/>
                    <a:pt x="293511" y="5980"/>
                  </a:cubicBezTo>
                  <a:cubicBezTo>
                    <a:pt x="406400" y="41728"/>
                    <a:pt x="681096" y="297609"/>
                    <a:pt x="677333" y="446246"/>
                  </a:cubicBezTo>
                  <a:cubicBezTo>
                    <a:pt x="673570" y="594883"/>
                    <a:pt x="380059" y="839476"/>
                    <a:pt x="270933" y="897802"/>
                  </a:cubicBezTo>
                  <a:cubicBezTo>
                    <a:pt x="161807" y="956128"/>
                    <a:pt x="92192" y="876165"/>
                    <a:pt x="22577" y="79620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47864" y="2164214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D=1</a:t>
              </a:r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47864" y="4293096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D=0</a:t>
              </a:r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1600" y="3233575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D=0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2160" y="3515522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D=1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E2B9F1-5DA8-41E8-9ABF-740FE9F9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触发器波形图</a:t>
            </a:r>
          </a:p>
        </p:txBody>
      </p:sp>
      <p:grpSp>
        <p:nvGrpSpPr>
          <p:cNvPr id="4" name="Group 82">
            <a:extLst>
              <a:ext uri="{FF2B5EF4-FFF2-40B4-BE49-F238E27FC236}">
                <a16:creationId xmlns:a16="http://schemas.microsoft.com/office/drawing/2014/main" id="{62D7702D-92D9-404C-91BA-B99657364275}"/>
              </a:ext>
            </a:extLst>
          </p:cNvPr>
          <p:cNvGrpSpPr>
            <a:grpSpLocks/>
          </p:cNvGrpSpPr>
          <p:nvPr/>
        </p:nvGrpSpPr>
        <p:grpSpPr bwMode="auto">
          <a:xfrm>
            <a:off x="827584" y="1916832"/>
            <a:ext cx="7331075" cy="3362325"/>
            <a:chOff x="134" y="1626"/>
            <a:chExt cx="4618" cy="2118"/>
          </a:xfrm>
        </p:grpSpPr>
        <p:sp>
          <p:nvSpPr>
            <p:cNvPr id="5" name="Text Box 32">
              <a:extLst>
                <a:ext uri="{FF2B5EF4-FFF2-40B4-BE49-F238E27FC236}">
                  <a16:creationId xmlns:a16="http://schemas.microsoft.com/office/drawing/2014/main" id="{8998DC4C-B357-4C8D-AC3E-9C568B512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" y="1626"/>
              <a:ext cx="359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800"/>
                <a:t>D</a:t>
              </a:r>
              <a:r>
                <a:rPr lang="zh-CN" altLang="en-US" sz="2800"/>
                <a:t>锁存器工作波形图</a:t>
              </a:r>
              <a:r>
                <a:rPr lang="en-US" altLang="zh-CN" sz="2800"/>
                <a:t>: (</a:t>
              </a:r>
              <a:r>
                <a:rPr lang="zh-CN" altLang="en-US" sz="2800"/>
                <a:t>假设初态为</a:t>
              </a:r>
              <a:r>
                <a:rPr lang="en-US" altLang="zh-CN" sz="2800"/>
                <a:t>0)</a:t>
              </a:r>
            </a:p>
          </p:txBody>
        </p:sp>
        <p:grpSp>
          <p:nvGrpSpPr>
            <p:cNvPr id="6" name="Group 80">
              <a:extLst>
                <a:ext uri="{FF2B5EF4-FFF2-40B4-BE49-F238E27FC236}">
                  <a16:creationId xmlns:a16="http://schemas.microsoft.com/office/drawing/2014/main" id="{03C4D093-C9E6-4CAC-ADA2-E8C8D2E63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" y="2112"/>
              <a:ext cx="4426" cy="1632"/>
              <a:chOff x="326" y="2112"/>
              <a:chExt cx="4426" cy="1632"/>
            </a:xfrm>
          </p:grpSpPr>
          <p:sp>
            <p:nvSpPr>
              <p:cNvPr id="7" name="Line 33">
                <a:extLst>
                  <a:ext uri="{FF2B5EF4-FFF2-40B4-BE49-F238E27FC236}">
                    <a16:creationId xmlns:a16="http://schemas.microsoft.com/office/drawing/2014/main" id="{06E78CEA-2842-4DD8-BCD9-83C233022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400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34">
                <a:extLst>
                  <a:ext uri="{FF2B5EF4-FFF2-40B4-BE49-F238E27FC236}">
                    <a16:creationId xmlns:a16="http://schemas.microsoft.com/office/drawing/2014/main" id="{D81F8E36-0A9F-4860-B252-35F25395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35">
                <a:extLst>
                  <a:ext uri="{FF2B5EF4-FFF2-40B4-BE49-F238E27FC236}">
                    <a16:creationId xmlns:a16="http://schemas.microsoft.com/office/drawing/2014/main" id="{5B04DF36-E270-4EC3-AE4F-DE0CA1CEB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112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Line 36">
                <a:extLst>
                  <a:ext uri="{FF2B5EF4-FFF2-40B4-BE49-F238E27FC236}">
                    <a16:creationId xmlns:a16="http://schemas.microsoft.com/office/drawing/2014/main" id="{8F9425BA-FEF8-49DF-8B40-8A5E1DCB6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37">
                <a:extLst>
                  <a:ext uri="{FF2B5EF4-FFF2-40B4-BE49-F238E27FC236}">
                    <a16:creationId xmlns:a16="http://schemas.microsoft.com/office/drawing/2014/main" id="{F0030A4B-46EF-4AEA-89A8-CDBF0DFE9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38">
                <a:extLst>
                  <a:ext uri="{FF2B5EF4-FFF2-40B4-BE49-F238E27FC236}">
                    <a16:creationId xmlns:a16="http://schemas.microsoft.com/office/drawing/2014/main" id="{DDFC756C-429F-4176-AC93-1D33DDF79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39">
                <a:extLst>
                  <a:ext uri="{FF2B5EF4-FFF2-40B4-BE49-F238E27FC236}">
                    <a16:creationId xmlns:a16="http://schemas.microsoft.com/office/drawing/2014/main" id="{18F7A3A4-F00D-40F5-A038-2C12718DD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112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40">
                <a:extLst>
                  <a:ext uri="{FF2B5EF4-FFF2-40B4-BE49-F238E27FC236}">
                    <a16:creationId xmlns:a16="http://schemas.microsoft.com/office/drawing/2014/main" id="{86D4B2FB-833F-4928-8706-B977F83B8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41">
                <a:extLst>
                  <a:ext uri="{FF2B5EF4-FFF2-40B4-BE49-F238E27FC236}">
                    <a16:creationId xmlns:a16="http://schemas.microsoft.com/office/drawing/2014/main" id="{0F0B7496-FFEC-45F5-90DE-722D67CB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42">
                <a:extLst>
                  <a:ext uri="{FF2B5EF4-FFF2-40B4-BE49-F238E27FC236}">
                    <a16:creationId xmlns:a16="http://schemas.microsoft.com/office/drawing/2014/main" id="{2BB4BEBD-66D1-4F7E-A2A0-E7AF8429E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6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43">
                <a:extLst>
                  <a:ext uri="{FF2B5EF4-FFF2-40B4-BE49-F238E27FC236}">
                    <a16:creationId xmlns:a16="http://schemas.microsoft.com/office/drawing/2014/main" id="{08D34120-8FF1-446F-A40A-719F4D258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112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44">
                <a:extLst>
                  <a:ext uri="{FF2B5EF4-FFF2-40B4-BE49-F238E27FC236}">
                    <a16:creationId xmlns:a16="http://schemas.microsoft.com/office/drawing/2014/main" id="{9F6DC84C-3B6B-4759-AA44-6D182E0B7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45">
                <a:extLst>
                  <a:ext uri="{FF2B5EF4-FFF2-40B4-BE49-F238E27FC236}">
                    <a16:creationId xmlns:a16="http://schemas.microsoft.com/office/drawing/2014/main" id="{B03F6B09-6E82-42E2-86AE-826CF801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46">
                <a:extLst>
                  <a:ext uri="{FF2B5EF4-FFF2-40B4-BE49-F238E27FC236}">
                    <a16:creationId xmlns:a16="http://schemas.microsoft.com/office/drawing/2014/main" id="{F30A2F29-40C2-4298-9919-6F94DC6B5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47">
                <a:extLst>
                  <a:ext uri="{FF2B5EF4-FFF2-40B4-BE49-F238E27FC236}">
                    <a16:creationId xmlns:a16="http://schemas.microsoft.com/office/drawing/2014/main" id="{414F42EF-DABA-4F9B-A656-E3E03AAB4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112"/>
                <a:ext cx="8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48">
                <a:extLst>
                  <a:ext uri="{FF2B5EF4-FFF2-40B4-BE49-F238E27FC236}">
                    <a16:creationId xmlns:a16="http://schemas.microsoft.com/office/drawing/2014/main" id="{84739CC4-33BF-444D-A0CD-A95CE0B6F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928"/>
                <a:ext cx="11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49">
                <a:extLst>
                  <a:ext uri="{FF2B5EF4-FFF2-40B4-BE49-F238E27FC236}">
                    <a16:creationId xmlns:a16="http://schemas.microsoft.com/office/drawing/2014/main" id="{2EEB821E-1185-4516-B1DF-3470F5174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2640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50">
                <a:extLst>
                  <a:ext uri="{FF2B5EF4-FFF2-40B4-BE49-F238E27FC236}">
                    <a16:creationId xmlns:a16="http://schemas.microsoft.com/office/drawing/2014/main" id="{B20A6B61-4570-4B83-A444-AE82EAF1E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640"/>
                <a:ext cx="8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51">
                <a:extLst>
                  <a:ext uri="{FF2B5EF4-FFF2-40B4-BE49-F238E27FC236}">
                    <a16:creationId xmlns:a16="http://schemas.microsoft.com/office/drawing/2014/main" id="{5886F8F6-2E49-4C3A-B826-31E041D6C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64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52">
                <a:extLst>
                  <a:ext uri="{FF2B5EF4-FFF2-40B4-BE49-F238E27FC236}">
                    <a16:creationId xmlns:a16="http://schemas.microsoft.com/office/drawing/2014/main" id="{D44BA096-47B6-49A0-851E-473073686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928"/>
                <a:ext cx="7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53">
                <a:extLst>
                  <a:ext uri="{FF2B5EF4-FFF2-40B4-BE49-F238E27FC236}">
                    <a16:creationId xmlns:a16="http://schemas.microsoft.com/office/drawing/2014/main" id="{EC1F4B60-5356-458C-BAE3-F0C5E57A3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8" y="264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54">
                <a:extLst>
                  <a:ext uri="{FF2B5EF4-FFF2-40B4-BE49-F238E27FC236}">
                    <a16:creationId xmlns:a16="http://schemas.microsoft.com/office/drawing/2014/main" id="{C8E88A1D-0211-4BCC-9E23-F6EA71FB5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7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55">
                <a:extLst>
                  <a:ext uri="{FF2B5EF4-FFF2-40B4-BE49-F238E27FC236}">
                    <a16:creationId xmlns:a16="http://schemas.microsoft.com/office/drawing/2014/main" id="{13509C57-B6BA-4D4F-870F-A1783303F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64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56">
                <a:extLst>
                  <a:ext uri="{FF2B5EF4-FFF2-40B4-BE49-F238E27FC236}">
                    <a16:creationId xmlns:a16="http://schemas.microsoft.com/office/drawing/2014/main" id="{26FCA184-0F99-4B3B-98AF-55D7CCFAE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928"/>
                <a:ext cx="57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57">
                <a:extLst>
                  <a:ext uri="{FF2B5EF4-FFF2-40B4-BE49-F238E27FC236}">
                    <a16:creationId xmlns:a16="http://schemas.microsoft.com/office/drawing/2014/main" id="{B7A61ACD-0F64-4F00-A1EC-B1FC8CF3D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80"/>
                <a:ext cx="0" cy="816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58">
                <a:extLst>
                  <a:ext uri="{FF2B5EF4-FFF2-40B4-BE49-F238E27FC236}">
                    <a16:creationId xmlns:a16="http://schemas.microsoft.com/office/drawing/2014/main" id="{76A6628B-1018-4E70-A218-75F3B36A6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400"/>
                <a:ext cx="0" cy="1008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59">
                <a:extLst>
                  <a:ext uri="{FF2B5EF4-FFF2-40B4-BE49-F238E27FC236}">
                    <a16:creationId xmlns:a16="http://schemas.microsoft.com/office/drawing/2014/main" id="{92CDACC8-E882-4410-88C9-29C1D7D75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400"/>
                <a:ext cx="0" cy="768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60">
                <a:extLst>
                  <a:ext uri="{FF2B5EF4-FFF2-40B4-BE49-F238E27FC236}">
                    <a16:creationId xmlns:a16="http://schemas.microsoft.com/office/drawing/2014/main" id="{18CD1BC2-E4D0-4DBC-ACD4-2BA5721F2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400"/>
                <a:ext cx="0" cy="1296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61">
                <a:extLst>
                  <a:ext uri="{FF2B5EF4-FFF2-40B4-BE49-F238E27FC236}">
                    <a16:creationId xmlns:a16="http://schemas.microsoft.com/office/drawing/2014/main" id="{148AF801-68AC-41FF-96EC-C2291426C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112"/>
                <a:ext cx="0" cy="1632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62">
                <a:extLst>
                  <a:ext uri="{FF2B5EF4-FFF2-40B4-BE49-F238E27FC236}">
                    <a16:creationId xmlns:a16="http://schemas.microsoft.com/office/drawing/2014/main" id="{D8FC9982-631F-42CA-9D83-1958AC597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0" cy="816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63">
                <a:extLst>
                  <a:ext uri="{FF2B5EF4-FFF2-40B4-BE49-F238E27FC236}">
                    <a16:creationId xmlns:a16="http://schemas.microsoft.com/office/drawing/2014/main" id="{74C1AC58-1723-4781-995D-EFE491507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352"/>
                <a:ext cx="0" cy="1104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64">
                <a:extLst>
                  <a:ext uri="{FF2B5EF4-FFF2-40B4-BE49-F238E27FC236}">
                    <a16:creationId xmlns:a16="http://schemas.microsoft.com/office/drawing/2014/main" id="{8D21930C-211D-4464-A1C7-57A89D0DF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112"/>
                <a:ext cx="0" cy="1632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65">
                <a:extLst>
                  <a:ext uri="{FF2B5EF4-FFF2-40B4-BE49-F238E27FC236}">
                    <a16:creationId xmlns:a16="http://schemas.microsoft.com/office/drawing/2014/main" id="{E2E6285C-A03B-47A7-B2D3-62F2C2A39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408"/>
                <a:ext cx="13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66">
                <a:extLst>
                  <a:ext uri="{FF2B5EF4-FFF2-40B4-BE49-F238E27FC236}">
                    <a16:creationId xmlns:a16="http://schemas.microsoft.com/office/drawing/2014/main" id="{4DBDD980-C7C8-46FC-AE89-5729C2E06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12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67">
                <a:extLst>
                  <a:ext uri="{FF2B5EF4-FFF2-40B4-BE49-F238E27FC236}">
                    <a16:creationId xmlns:a16="http://schemas.microsoft.com/office/drawing/2014/main" id="{39A25735-802E-4DA9-862D-1ECE5E641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168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68">
                <a:extLst>
                  <a:ext uri="{FF2B5EF4-FFF2-40B4-BE49-F238E27FC236}">
                    <a16:creationId xmlns:a16="http://schemas.microsoft.com/office/drawing/2014/main" id="{2DF2E95A-B8CB-4481-8C17-772654832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3120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69">
                <a:extLst>
                  <a:ext uri="{FF2B5EF4-FFF2-40B4-BE49-F238E27FC236}">
                    <a16:creationId xmlns:a16="http://schemas.microsoft.com/office/drawing/2014/main" id="{09EBB1CA-D90C-497E-9832-13009F042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3408"/>
                <a:ext cx="8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70">
                <a:extLst>
                  <a:ext uri="{FF2B5EF4-FFF2-40B4-BE49-F238E27FC236}">
                    <a16:creationId xmlns:a16="http://schemas.microsoft.com/office/drawing/2014/main" id="{DF55548B-30A2-4225-AFF1-54CB6FCDF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8" y="316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71">
                <a:extLst>
                  <a:ext uri="{FF2B5EF4-FFF2-40B4-BE49-F238E27FC236}">
                    <a16:creationId xmlns:a16="http://schemas.microsoft.com/office/drawing/2014/main" id="{7232065E-3B01-4947-B19C-FAD62F7F9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16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72">
                <a:extLst>
                  <a:ext uri="{FF2B5EF4-FFF2-40B4-BE49-F238E27FC236}">
                    <a16:creationId xmlns:a16="http://schemas.microsoft.com/office/drawing/2014/main" id="{C99AA092-99F2-452E-A8EE-979F59F86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16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73">
                <a:extLst>
                  <a:ext uri="{FF2B5EF4-FFF2-40B4-BE49-F238E27FC236}">
                    <a16:creationId xmlns:a16="http://schemas.microsoft.com/office/drawing/2014/main" id="{52ED4CA1-727E-4D60-BEC6-599DF25BE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408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74">
                <a:extLst>
                  <a:ext uri="{FF2B5EF4-FFF2-40B4-BE49-F238E27FC236}">
                    <a16:creationId xmlns:a16="http://schemas.microsoft.com/office/drawing/2014/main" id="{C7107813-27C9-4E2A-A6EF-06803BE88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3168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75">
                <a:extLst>
                  <a:ext uri="{FF2B5EF4-FFF2-40B4-BE49-F238E27FC236}">
                    <a16:creationId xmlns:a16="http://schemas.microsoft.com/office/drawing/2014/main" id="{0FB86E79-8157-4DDC-A6AD-CCB4BD79E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3168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Text Box 76">
                <a:extLst>
                  <a:ext uri="{FF2B5EF4-FFF2-40B4-BE49-F238E27FC236}">
                    <a16:creationId xmlns:a16="http://schemas.microsoft.com/office/drawing/2014/main" id="{605482B6-E2A7-47C1-899F-73D245269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" y="2169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/>
                  <a:t>D</a:t>
                </a:r>
              </a:p>
            </p:txBody>
          </p:sp>
          <p:sp>
            <p:nvSpPr>
              <p:cNvPr id="51" name="Text Box 77">
                <a:extLst>
                  <a:ext uri="{FF2B5EF4-FFF2-40B4-BE49-F238E27FC236}">
                    <a16:creationId xmlns:a16="http://schemas.microsoft.com/office/drawing/2014/main" id="{7953F89C-36A6-4C07-A008-9C2E30B25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2745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/>
                  <a:t>C</a:t>
                </a:r>
              </a:p>
            </p:txBody>
          </p:sp>
          <p:sp>
            <p:nvSpPr>
              <p:cNvPr id="52" name="Text Box 78">
                <a:extLst>
                  <a:ext uri="{FF2B5EF4-FFF2-40B4-BE49-F238E27FC236}">
                    <a16:creationId xmlns:a16="http://schemas.microsoft.com/office/drawing/2014/main" id="{223A2F92-6CDF-4E2C-A433-E1529F4CF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3225"/>
                <a:ext cx="29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en-US" altLang="zh-CN" sz="2800"/>
                  <a:t>Q</a:t>
                </a:r>
              </a:p>
            </p:txBody>
          </p:sp>
          <p:sp>
            <p:nvSpPr>
              <p:cNvPr id="53" name="Text Box 79">
                <a:extLst>
                  <a:ext uri="{FF2B5EF4-FFF2-40B4-BE49-F238E27FC236}">
                    <a16:creationId xmlns:a16="http://schemas.microsoft.com/office/drawing/2014/main" id="{36D131C6-F880-43A6-9FDC-5ABF10642E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4" y="3434"/>
                <a:ext cx="387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sz="2400"/>
                  <a:t>锁存              </a:t>
                </a:r>
                <a:r>
                  <a:rPr lang="en-US" altLang="zh-CN" sz="2400"/>
                  <a:t>Q</a:t>
                </a:r>
                <a:r>
                  <a:rPr lang="zh-CN" altLang="en-US" sz="2400"/>
                  <a:t>跟随</a:t>
                </a:r>
                <a:r>
                  <a:rPr lang="en-US" altLang="zh-CN" sz="2400"/>
                  <a:t>D     </a:t>
                </a:r>
                <a:r>
                  <a:rPr lang="zh-CN" altLang="en-US" sz="2400"/>
                  <a:t>锁存   </a:t>
                </a:r>
                <a:r>
                  <a:rPr lang="en-US" altLang="zh-CN" sz="2400"/>
                  <a:t>Q</a:t>
                </a:r>
                <a:r>
                  <a:rPr lang="zh-CN" altLang="en-US" sz="2400"/>
                  <a:t>跟随</a:t>
                </a:r>
                <a:r>
                  <a:rPr lang="en-US" altLang="zh-CN" sz="2400"/>
                  <a:t>D    </a:t>
                </a:r>
                <a:r>
                  <a:rPr lang="zh-CN" altLang="en-US" sz="2400"/>
                  <a:t>锁存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3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触发器波形图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1560" y="1412776"/>
          <a:ext cx="7920880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4" imgW="4140200" imgH="1671320" progId="Visio.Drawing.11">
                  <p:embed/>
                </p:oleObj>
              </mc:Choice>
              <mc:Fallback>
                <p:oleObj name="Visio" r:id="rId4" imgW="4140200" imgH="1671320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12776"/>
                        <a:ext cx="7920880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83568" y="4437112"/>
            <a:ext cx="756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时钟信号和触发器输出之间的延迟时间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pHL</a:t>
            </a:r>
            <a:r>
              <a:rPr lang="en-US" altLang="zh-CN" sz="2000" dirty="0"/>
              <a:t>(CQ) 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pLH</a:t>
            </a:r>
            <a:r>
              <a:rPr lang="en-US" altLang="zh-CN" sz="2000" dirty="0"/>
              <a:t>(CQ)</a:t>
            </a:r>
            <a:r>
              <a:rPr lang="zh-CN" altLang="zh-CN" sz="2000" dirty="0"/>
              <a:t>；</a:t>
            </a:r>
          </a:p>
          <a:p>
            <a:r>
              <a:rPr lang="zh-CN" altLang="zh-CN" sz="2000" dirty="0"/>
              <a:t>相对于</a:t>
            </a:r>
            <a:r>
              <a:rPr lang="en-US" altLang="zh-CN" sz="2000" dirty="0"/>
              <a:t>CP</a:t>
            </a:r>
            <a:r>
              <a:rPr lang="zh-CN" altLang="zh-CN" sz="2000" dirty="0"/>
              <a:t>信号由低电平变为高电平的时刻，</a:t>
            </a:r>
            <a:r>
              <a:rPr lang="en-US" altLang="zh-CN" sz="2000" dirty="0"/>
              <a:t>Q</a:t>
            </a:r>
            <a:r>
              <a:rPr lang="zh-CN" altLang="zh-CN" sz="2000" dirty="0"/>
              <a:t>的变化有一定的延时；</a:t>
            </a:r>
          </a:p>
          <a:p>
            <a:r>
              <a:rPr lang="zh-CN" altLang="zh-CN" sz="2000" dirty="0"/>
              <a:t>输入数据信号和触发器输出之间的延迟时间</a:t>
            </a:r>
            <a:r>
              <a:rPr lang="en-US" altLang="zh-CN" sz="2000" dirty="0" err="1"/>
              <a:t>t</a:t>
            </a:r>
            <a:r>
              <a:rPr lang="en-US" altLang="zh-CN" sz="2000" baseline="-25000" dirty="0" err="1"/>
              <a:t>pHL</a:t>
            </a:r>
            <a:r>
              <a:rPr lang="en-US" altLang="zh-CN" sz="2000" dirty="0"/>
              <a:t>(DQ) </a:t>
            </a:r>
            <a:r>
              <a:rPr lang="zh-CN" altLang="zh-CN" sz="2000" dirty="0"/>
              <a:t>和</a:t>
            </a:r>
            <a:r>
              <a:rPr lang="en-US" altLang="zh-CN" sz="2000" baseline="-25000" dirty="0" err="1"/>
              <a:t>tpLH</a:t>
            </a:r>
            <a:r>
              <a:rPr lang="en-US" altLang="zh-CN" sz="2000" dirty="0"/>
              <a:t> (DQ)</a:t>
            </a:r>
            <a:r>
              <a:rPr lang="zh-CN" altLang="zh-CN" sz="2000" dirty="0"/>
              <a:t>；</a:t>
            </a:r>
            <a:endParaRPr lang="en-US" altLang="zh-CN" sz="2000" dirty="0"/>
          </a:p>
          <a:p>
            <a:r>
              <a:rPr lang="zh-CN" altLang="zh-CN" sz="2000" dirty="0"/>
              <a:t>相对于</a:t>
            </a:r>
            <a:r>
              <a:rPr lang="en-US" altLang="zh-CN" sz="2000" dirty="0"/>
              <a:t>D</a:t>
            </a:r>
            <a:r>
              <a:rPr lang="zh-CN" altLang="zh-CN" sz="2000" dirty="0"/>
              <a:t>的变化，</a:t>
            </a:r>
            <a:r>
              <a:rPr lang="en-US" altLang="zh-CN" sz="2000" dirty="0"/>
              <a:t>Q</a:t>
            </a:r>
            <a:r>
              <a:rPr lang="zh-CN" altLang="zh-CN" sz="2000" dirty="0"/>
              <a:t>的变化将会有一定的延时</a:t>
            </a:r>
            <a:r>
              <a:rPr lang="zh-CN" altLang="en-US" sz="2000" dirty="0"/>
              <a:t>。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只有当时钟脉冲变为有效电平时，触发器才能接受输入信号。触发器的输出状态才可能反转；</a:t>
            </a:r>
          </a:p>
          <a:p>
            <a:r>
              <a:rPr lang="zh-CN" altLang="en-US" dirty="0"/>
              <a:t>在时钟脉冲电平的有效期间内，如果</a:t>
            </a:r>
            <a:r>
              <a:rPr lang="en-US" altLang="zh-CN" dirty="0"/>
              <a:t>R-S</a:t>
            </a:r>
            <a:r>
              <a:rPr lang="zh-CN" altLang="en-US" dirty="0"/>
              <a:t>端信号多次变化，则输出状态也会有多次变化，这降低了触发器的抗干扰能力。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电平触发方式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zh-CN" altLang="en-US" dirty="0"/>
              <a:t>电平触发锁存器的空翻现象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电平触发的空翻现象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7584" y="4725144"/>
            <a:ext cx="77768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0" hangingPunct="0"/>
            <a:r>
              <a:rPr kumimoji="0" lang="zh-CN" altLang="en-US" sz="2400" dirty="0">
                <a:latin typeface="Times New Roman" panose="02020603050405020304" pitchFamily="18" charset="0"/>
              </a:rPr>
              <a:t>在一个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CP</a:t>
            </a:r>
            <a:r>
              <a:rPr lang="zh-CN" altLang="en-US" sz="2400" dirty="0">
                <a:latin typeface="Times New Roman" panose="02020603050405020304" pitchFamily="18" charset="0"/>
              </a:rPr>
              <a:t>脉冲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周期内，锁存器状态变化多于一次的现象称为</a:t>
            </a:r>
            <a:r>
              <a:rPr kumimoji="0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空翻</a:t>
            </a:r>
            <a:r>
              <a:rPr kumimoji="0" lang="zh-CN" altLang="en-US" sz="2400" dirty="0">
                <a:latin typeface="Times New Roman" panose="02020603050405020304" pitchFamily="18" charset="0"/>
              </a:rPr>
              <a:t>。</a:t>
            </a:r>
            <a:r>
              <a:rPr lang="zh-CN" altLang="zh-CN" sz="2400" dirty="0">
                <a:latin typeface="Times New Roman" panose="02020603050405020304" pitchFamily="18" charset="0"/>
              </a:rPr>
              <a:t>降低了电路的可靠性。使得电路各部分的同步变得很复杂。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700088" y="2044700"/>
          <a:ext cx="3584575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Visio" r:id="rId4" imgW="2133600" imgH="1467485" progId="Visio.Drawing.6">
                  <p:embed/>
                </p:oleObj>
              </mc:Choice>
              <mc:Fallback>
                <p:oleObj name="Visio" r:id="rId4" imgW="2133600" imgH="1467485" progId="Visio.Drawing.6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044700"/>
                        <a:ext cx="3584575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4795838" y="2398713"/>
          <a:ext cx="3055937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Visio" r:id="rId6" imgW="1817370" imgH="1016000" progId="Visio.Drawing.6">
                  <p:embed/>
                </p:oleObj>
              </mc:Choice>
              <mc:Fallback>
                <p:oleObj name="Visio" r:id="rId6" imgW="1817370" imgH="1016000" progId="Visio.Drawing.6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2398713"/>
                        <a:ext cx="3055937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从结构类型分：</a:t>
            </a:r>
            <a:endParaRPr lang="en-US" altLang="zh-CN" dirty="0"/>
          </a:p>
          <a:p>
            <a:pPr lvl="1"/>
            <a:r>
              <a:rPr lang="zh-CN" altLang="en-US" dirty="0"/>
              <a:t>主从型触发器</a:t>
            </a:r>
            <a:endParaRPr lang="en-US" altLang="zh-CN" dirty="0"/>
          </a:p>
          <a:p>
            <a:pPr lvl="1"/>
            <a:r>
              <a:rPr lang="zh-CN" altLang="en-US" dirty="0"/>
              <a:t>维持阻塞型触发器</a:t>
            </a:r>
            <a:endParaRPr lang="en-US" altLang="zh-CN" dirty="0"/>
          </a:p>
          <a:p>
            <a:pPr lvl="1"/>
            <a:r>
              <a:rPr lang="zh-CN" altLang="en-US" dirty="0"/>
              <a:t>利用门电路传输延迟时间的触发器</a:t>
            </a:r>
            <a:endParaRPr lang="en-US" altLang="zh-CN" dirty="0"/>
          </a:p>
          <a:p>
            <a:r>
              <a:rPr lang="zh-CN" altLang="en-US" dirty="0"/>
              <a:t>触发类型分：</a:t>
            </a:r>
            <a:endParaRPr lang="en-US" altLang="zh-CN" dirty="0"/>
          </a:p>
          <a:p>
            <a:pPr lvl="1"/>
            <a:r>
              <a:rPr lang="zh-CN" altLang="en-US" dirty="0"/>
              <a:t>脉冲触发</a:t>
            </a:r>
            <a:endParaRPr lang="en-US" altLang="zh-CN" dirty="0"/>
          </a:p>
          <a:p>
            <a:pPr lvl="1"/>
            <a:r>
              <a:rPr lang="zh-CN" altLang="en-US" dirty="0"/>
              <a:t>边沿触发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防止“空翻”触发器结构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395943"/>
          </a:xfrm>
        </p:spPr>
        <p:txBody>
          <a:bodyPr>
            <a:normAutofit/>
          </a:bodyPr>
          <a:lstStyle/>
          <a:p>
            <a:r>
              <a:rPr lang="zh-CN" altLang="zh-CN" dirty="0"/>
              <a:t>这种结构采用两个触发器的串联。主触发器</a:t>
            </a:r>
            <a:r>
              <a:rPr lang="zh-CN" altLang="en-US" dirty="0"/>
              <a:t>与从触发器</a:t>
            </a:r>
            <a:r>
              <a:rPr lang="zh-CN" altLang="zh-CN" dirty="0"/>
              <a:t>接入反相时钟脉冲</a:t>
            </a:r>
            <a:r>
              <a:rPr lang="zh-CN" altLang="en-US" dirty="0"/>
              <a:t>。其工作分为两步。在时钟脉冲的前半个周期，主触发器翻转，从触发器封锁；在时钟脉冲的后半个周期，主触发器封锁，从触发器按照主触发器最后的状态进行触发。</a:t>
            </a:r>
            <a:endParaRPr lang="en-US" altLang="zh-CN" dirty="0"/>
          </a:p>
          <a:p>
            <a:r>
              <a:rPr lang="zh-CN" altLang="en-US" dirty="0"/>
              <a:t>电路输出状态的改变时刻取决于时钟脉冲的相位，可以是下降沿，也可以是上升沿。</a:t>
            </a:r>
            <a:endParaRPr lang="en-US" altLang="zh-CN" dirty="0"/>
          </a:p>
          <a:p>
            <a:r>
              <a:rPr lang="zh-CN" altLang="en-US" dirty="0"/>
              <a:t>主触发器的工作依然存在着“空翻”或者“一次翻转”的情况。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主从型触发器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主从结构</a:t>
            </a:r>
            <a:r>
              <a:rPr lang="en-US" altLang="zh-CN" dirty="0">
                <a:effectLst/>
              </a:rPr>
              <a:t>R-S</a:t>
            </a:r>
            <a:r>
              <a:rPr lang="zh-CN" altLang="zh-CN" dirty="0">
                <a:effectLst/>
              </a:rPr>
              <a:t>触发器</a:t>
            </a:r>
            <a:r>
              <a:rPr lang="zh-CN" altLang="en-US" dirty="0">
                <a:effectLst/>
              </a:rPr>
              <a:t>（脉冲触发）</a:t>
            </a:r>
            <a:endParaRPr lang="zh-CN" altLang="en-US" dirty="0"/>
          </a:p>
        </p:txBody>
      </p:sp>
      <p:pic>
        <p:nvPicPr>
          <p:cNvPr id="4" name="Picture 4" descr="5-4-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1" r="31094" b="5205"/>
          <a:stretch>
            <a:fillRect/>
          </a:stretch>
        </p:blipFill>
        <p:spPr bwMode="auto">
          <a:xfrm>
            <a:off x="395536" y="1556792"/>
            <a:ext cx="7056784" cy="288032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5-4-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9" t="16983" b="41119"/>
          <a:stretch>
            <a:fillRect/>
          </a:stretch>
        </p:blipFill>
        <p:spPr bwMode="auto">
          <a:xfrm>
            <a:off x="5436096" y="4869160"/>
            <a:ext cx="2952115" cy="172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4402832" cy="4525963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CLK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时，主触发器按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变化，而从触发器保持状态不变；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CLK</a:t>
            </a:r>
            <a:r>
              <a:rPr lang="zh-CN" altLang="en-US" dirty="0"/>
              <a:t>由</a:t>
            </a:r>
            <a:r>
              <a:rPr lang="en-US" altLang="zh-CN" dirty="0"/>
              <a:t>1--〉0</a:t>
            </a:r>
            <a:r>
              <a:rPr lang="zh-CN" altLang="en-US" dirty="0"/>
              <a:t>（下降沿），主触发器保持，从触发器随主触发器的状态翻转，故在</a:t>
            </a:r>
            <a:r>
              <a:rPr lang="en-US" altLang="zh-CN" dirty="0"/>
              <a:t>CLK</a:t>
            </a:r>
            <a:r>
              <a:rPr lang="zh-CN" altLang="en-US" dirty="0"/>
              <a:t>的一个周期内，触发器的输出状态只可能改变一次。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主从结构</a:t>
            </a:r>
            <a:r>
              <a:rPr lang="en-US" altLang="zh-CN" dirty="0"/>
              <a:t>R-S</a:t>
            </a:r>
            <a:r>
              <a:rPr lang="zh-CN" altLang="en-US" dirty="0"/>
              <a:t>触发器工作原理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932039" y="1556792"/>
          <a:ext cx="3445141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4" imgW="2984500" imgH="3429000" progId="Visio.Drawing.11">
                  <p:embed/>
                </p:oleObj>
              </mc:Choice>
              <mc:Fallback>
                <p:oleObj name="Visio" r:id="rId4" imgW="2984500" imgH="34290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145"/>
                      <a:stretch>
                        <a:fillRect/>
                      </a:stretch>
                    </p:blipFill>
                    <p:spPr bwMode="auto">
                      <a:xfrm>
                        <a:off x="4932039" y="1556792"/>
                        <a:ext cx="3445141" cy="396044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5436096" y="2420888"/>
            <a:ext cx="1584176" cy="6480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主从结构</a:t>
            </a:r>
            <a:r>
              <a:rPr lang="en-US" altLang="zh-CN" dirty="0"/>
              <a:t>RS</a:t>
            </a:r>
            <a:r>
              <a:rPr lang="zh-CN" altLang="en-US" dirty="0"/>
              <a:t>触发器波形图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51520" y="1412776"/>
          <a:ext cx="8568952" cy="4512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Visio" r:id="rId4" imgW="8978900" imgH="4724400" progId="Visio.Drawing.11">
                  <p:embed/>
                </p:oleObj>
              </mc:Choice>
              <mc:Fallback>
                <p:oleObj name="Visio" r:id="rId4" imgW="8978900" imgH="4724400" progId="Visio.Drawing.11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412776"/>
                        <a:ext cx="8568952" cy="4512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235704"/>
          </a:xfrm>
        </p:spPr>
        <p:txBody>
          <a:bodyPr/>
          <a:lstStyle/>
          <a:p>
            <a:r>
              <a:rPr lang="zh-CN" altLang="en-US" dirty="0"/>
              <a:t>组合逻辑电路：</a:t>
            </a:r>
            <a:endParaRPr lang="en-US" altLang="zh-CN" dirty="0"/>
          </a:p>
          <a:p>
            <a:pPr lvl="1"/>
            <a:r>
              <a:rPr lang="zh-CN" altLang="en-US" dirty="0"/>
              <a:t>输出仅取决于当时的输入。</a:t>
            </a:r>
            <a:endParaRPr lang="en-US" altLang="zh-CN" dirty="0"/>
          </a:p>
          <a:p>
            <a:r>
              <a:rPr lang="zh-CN" altLang="en-US" dirty="0"/>
              <a:t>时序逻辑电路：</a:t>
            </a:r>
            <a:endParaRPr lang="en-US" altLang="zh-CN" dirty="0"/>
          </a:p>
          <a:p>
            <a:pPr lvl="1"/>
            <a:r>
              <a:rPr lang="zh-CN" altLang="en-US" dirty="0"/>
              <a:t>输出不但取决于当时的输入，而且还取决于上一时刻的电路状态。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时序逻辑电路概述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55776" y="3645024"/>
            <a:ext cx="4968677" cy="2512610"/>
            <a:chOff x="2555776" y="3645024"/>
            <a:chExt cx="4968677" cy="2512610"/>
          </a:xfrm>
        </p:grpSpPr>
        <p:pic>
          <p:nvPicPr>
            <p:cNvPr id="5" name="Picture 13" descr="6-1-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0" b="5888"/>
            <a:stretch>
              <a:fillRect/>
            </a:stretch>
          </p:blipFill>
          <p:spPr bwMode="auto">
            <a:xfrm>
              <a:off x="2555776" y="3645024"/>
              <a:ext cx="4968677" cy="25126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355976" y="5371947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反馈逻辑电路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371607"/>
          </a:xfrm>
        </p:spPr>
        <p:txBody>
          <a:bodyPr>
            <a:normAutofit/>
          </a:bodyPr>
          <a:lstStyle/>
          <a:p>
            <a:r>
              <a:rPr lang="zh-CN" altLang="zh-CN" sz="2400" dirty="0"/>
              <a:t>为了避免</a:t>
            </a:r>
            <a:r>
              <a:rPr lang="en-US" altLang="zh-CN" sz="2400" dirty="0"/>
              <a:t>R-S</a:t>
            </a:r>
            <a:r>
              <a:rPr lang="zh-CN" altLang="zh-CN" sz="2400" dirty="0"/>
              <a:t>触发器的不定态，将输出端</a:t>
            </a:r>
            <a:r>
              <a:rPr lang="en-US" altLang="zh-CN" sz="2400" dirty="0"/>
              <a:t> Q </a:t>
            </a:r>
            <a:r>
              <a:rPr lang="zh-CN" altLang="zh-CN" sz="2400" dirty="0"/>
              <a:t>和</a:t>
            </a:r>
            <a:r>
              <a:rPr lang="en-US" altLang="zh-CN" sz="2400" dirty="0"/>
              <a:t> Q’</a:t>
            </a:r>
            <a:r>
              <a:rPr lang="zh-CN" altLang="zh-CN" sz="2400" dirty="0"/>
              <a:t>反馈到输入端，这种触发器称为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触发器（简称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触发器）。</a:t>
            </a:r>
          </a:p>
          <a:p>
            <a:r>
              <a:rPr lang="zh-CN" altLang="zh-CN" sz="2400" dirty="0"/>
              <a:t>主从结构的</a:t>
            </a:r>
            <a:r>
              <a:rPr lang="en-US" altLang="zh-CN" sz="2400" dirty="0"/>
              <a:t>JK</a:t>
            </a:r>
            <a:r>
              <a:rPr lang="zh-CN" altLang="zh-CN" sz="2400" dirty="0"/>
              <a:t>触发器：</a:t>
            </a:r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</a:t>
            </a:r>
          </a:p>
        </p:txBody>
      </p:sp>
      <p:grpSp>
        <p:nvGrpSpPr>
          <p:cNvPr id="5" name="Group 11"/>
          <p:cNvGrpSpPr/>
          <p:nvPr/>
        </p:nvGrpSpPr>
        <p:grpSpPr bwMode="auto">
          <a:xfrm>
            <a:off x="611560" y="1981997"/>
            <a:ext cx="5337810" cy="4039291"/>
            <a:chOff x="-612" y="0"/>
            <a:chExt cx="4536" cy="2902"/>
          </a:xfrm>
        </p:grpSpPr>
        <p:pic>
          <p:nvPicPr>
            <p:cNvPr id="7" name="Picture 6" descr="5-4-3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2" y="816"/>
              <a:ext cx="4536" cy="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57" y="0"/>
              <a:ext cx="253" cy="170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99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spcAft>
                  <a:spcPts val="0"/>
                </a:spcAft>
              </a:pPr>
              <a:r>
                <a:rPr lang="en-US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 </a:t>
              </a:r>
              <a:endParaRPr lang="zh-CN" sz="1200" kern="100">
                <a:effectLst/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757" y="1421"/>
              <a:ext cx="253" cy="170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99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spcAft>
                  <a:spcPts val="0"/>
                </a:spcAft>
              </a:pPr>
              <a:r>
                <a:rPr lang="en-US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 </a:t>
              </a:r>
              <a:endParaRPr lang="zh-CN" sz="1200" kern="100">
                <a:effectLst/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</p:grpSp>
      <p:grpSp>
        <p:nvGrpSpPr>
          <p:cNvPr id="10" name="Group 88">
            <a:extLst>
              <a:ext uri="{FF2B5EF4-FFF2-40B4-BE49-F238E27FC236}">
                <a16:creationId xmlns:a16="http://schemas.microsoft.com/office/drawing/2014/main" id="{39909C99-26DB-4E72-85B7-B92F56B9A076}"/>
              </a:ext>
            </a:extLst>
          </p:cNvPr>
          <p:cNvGrpSpPr>
            <a:grpSpLocks/>
          </p:cNvGrpSpPr>
          <p:nvPr/>
        </p:nvGrpSpPr>
        <p:grpSpPr bwMode="auto">
          <a:xfrm>
            <a:off x="6660232" y="3645024"/>
            <a:ext cx="1676400" cy="1524000"/>
            <a:chOff x="4368" y="816"/>
            <a:chExt cx="1056" cy="960"/>
          </a:xfrm>
        </p:grpSpPr>
        <p:sp>
          <p:nvSpPr>
            <p:cNvPr id="11" name="Rectangle 66">
              <a:extLst>
                <a:ext uri="{FF2B5EF4-FFF2-40B4-BE49-F238E27FC236}">
                  <a16:creationId xmlns:a16="http://schemas.microsoft.com/office/drawing/2014/main" id="{92E02B43-A311-4B04-8060-19DFE092D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816"/>
              <a:ext cx="576" cy="9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/>
              <a:endParaRPr lang="zh-CN" altLang="zh-CN" sz="2800"/>
            </a:p>
          </p:txBody>
        </p:sp>
        <p:sp>
          <p:nvSpPr>
            <p:cNvPr id="12" name="Line 67">
              <a:extLst>
                <a:ext uri="{FF2B5EF4-FFF2-40B4-BE49-F238E27FC236}">
                  <a16:creationId xmlns:a16="http://schemas.microsoft.com/office/drawing/2014/main" id="{696FB167-3F17-4D7C-9831-29056C2CAD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100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68">
              <a:extLst>
                <a:ext uri="{FF2B5EF4-FFF2-40B4-BE49-F238E27FC236}">
                  <a16:creationId xmlns:a16="http://schemas.microsoft.com/office/drawing/2014/main" id="{A8DDAC71-89C5-4C75-8825-BB541D25C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129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69">
              <a:extLst>
                <a:ext uri="{FF2B5EF4-FFF2-40B4-BE49-F238E27FC236}">
                  <a16:creationId xmlns:a16="http://schemas.microsoft.com/office/drawing/2014/main" id="{75228ED2-E82B-43E9-A490-613DC9178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158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70">
              <a:extLst>
                <a:ext uri="{FF2B5EF4-FFF2-40B4-BE49-F238E27FC236}">
                  <a16:creationId xmlns:a16="http://schemas.microsoft.com/office/drawing/2014/main" id="{DD91AB61-5CAB-45C0-8C46-A0034B45E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7" y="901"/>
              <a:ext cx="2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FF3300"/>
                  </a:solidFill>
                </a:rPr>
                <a:t>1</a:t>
              </a:r>
              <a:r>
                <a:rPr lang="en-US" altLang="zh-CN" sz="2000"/>
                <a:t>J</a:t>
              </a:r>
            </a:p>
          </p:txBody>
        </p:sp>
        <p:sp>
          <p:nvSpPr>
            <p:cNvPr id="16" name="Text Box 71">
              <a:extLst>
                <a:ext uri="{FF2B5EF4-FFF2-40B4-BE49-F238E27FC236}">
                  <a16:creationId xmlns:a16="http://schemas.microsoft.com/office/drawing/2014/main" id="{E803B49A-7ADB-455D-95D9-2173C030B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5" y="1179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C</a:t>
              </a:r>
              <a:r>
                <a:rPr lang="en-US" altLang="zh-CN" sz="2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7" name="Text Box 72">
              <a:extLst>
                <a:ext uri="{FF2B5EF4-FFF2-40B4-BE49-F238E27FC236}">
                  <a16:creationId xmlns:a16="http://schemas.microsoft.com/office/drawing/2014/main" id="{9F047537-80B1-4A99-BB83-8E12765F8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0" y="1467"/>
              <a:ext cx="3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FF3300"/>
                  </a:solidFill>
                </a:rPr>
                <a:t>1</a:t>
              </a:r>
              <a:r>
                <a:rPr lang="en-US" altLang="zh-CN" sz="2000"/>
                <a:t>K</a:t>
              </a:r>
            </a:p>
          </p:txBody>
        </p:sp>
        <p:sp>
          <p:nvSpPr>
            <p:cNvPr id="18" name="Line 73">
              <a:extLst>
                <a:ext uri="{FF2B5EF4-FFF2-40B4-BE49-F238E27FC236}">
                  <a16:creationId xmlns:a16="http://schemas.microsoft.com/office/drawing/2014/main" id="{A1B0984D-22A6-494A-B4BA-1CDD36C5E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" y="100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74">
              <a:extLst>
                <a:ext uri="{FF2B5EF4-FFF2-40B4-BE49-F238E27FC236}">
                  <a16:creationId xmlns:a16="http://schemas.microsoft.com/office/drawing/2014/main" id="{7308CB9A-1321-4F93-AB19-465AB892B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584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75">
              <a:extLst>
                <a:ext uri="{FF2B5EF4-FFF2-40B4-BE49-F238E27FC236}">
                  <a16:creationId xmlns:a16="http://schemas.microsoft.com/office/drawing/2014/main" id="{4C688C19-D165-484B-ACC9-11C34A8A8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8" y="901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Q</a:t>
              </a:r>
            </a:p>
          </p:txBody>
        </p:sp>
        <p:sp>
          <p:nvSpPr>
            <p:cNvPr id="21" name="Text Box 76">
              <a:extLst>
                <a:ext uri="{FF2B5EF4-FFF2-40B4-BE49-F238E27FC236}">
                  <a16:creationId xmlns:a16="http://schemas.microsoft.com/office/drawing/2014/main" id="{7BB6CAD5-9E71-4F89-9C14-52C1E5EE5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1456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sz="2000"/>
                <a:t>Q</a:t>
              </a:r>
            </a:p>
          </p:txBody>
        </p:sp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9F42EFB3-44D1-4EA2-A1B4-B172FB9B1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558"/>
              <a:ext cx="48" cy="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Line 78">
              <a:extLst>
                <a:ext uri="{FF2B5EF4-FFF2-40B4-BE49-F238E27FC236}">
                  <a16:creationId xmlns:a16="http://schemas.microsoft.com/office/drawing/2014/main" id="{85105A72-2DD2-4E90-BAB4-000A859EC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8" y="972"/>
              <a:ext cx="9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79">
              <a:extLst>
                <a:ext uri="{FF2B5EF4-FFF2-40B4-BE49-F238E27FC236}">
                  <a16:creationId xmlns:a16="http://schemas.microsoft.com/office/drawing/2014/main" id="{B11DEA28-78A7-4EEE-A056-C75E1A10A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4" y="984"/>
              <a:ext cx="0" cy="9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80">
              <a:extLst>
                <a:ext uri="{FF2B5EF4-FFF2-40B4-BE49-F238E27FC236}">
                  <a16:creationId xmlns:a16="http://schemas.microsoft.com/office/drawing/2014/main" id="{87A6EB00-120B-4D23-85B4-8A6C464C4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984"/>
              <a:ext cx="0" cy="4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81">
              <a:extLst>
                <a:ext uri="{FF2B5EF4-FFF2-40B4-BE49-F238E27FC236}">
                  <a16:creationId xmlns:a16="http://schemas.microsoft.com/office/drawing/2014/main" id="{8F50D70C-9A4E-44DE-96E4-3A33781B4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0" y="1524"/>
              <a:ext cx="9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82">
              <a:extLst>
                <a:ext uri="{FF2B5EF4-FFF2-40B4-BE49-F238E27FC236}">
                  <a16:creationId xmlns:a16="http://schemas.microsoft.com/office/drawing/2014/main" id="{59408362-E9F2-4330-9C29-A80E747BD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6" y="1536"/>
              <a:ext cx="0" cy="9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83">
              <a:extLst>
                <a:ext uri="{FF2B5EF4-FFF2-40B4-BE49-F238E27FC236}">
                  <a16:creationId xmlns:a16="http://schemas.microsoft.com/office/drawing/2014/main" id="{604D18D3-7653-49EA-9A10-BD001CDE8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6" y="1536"/>
              <a:ext cx="0" cy="4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触发器功能表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3567" y="1412776"/>
          <a:ext cx="3570419" cy="4104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Visio" r:id="rId4" imgW="2984500" imgH="3429000" progId="Visio.Drawing.11">
                  <p:embed/>
                </p:oleObj>
              </mc:Choice>
              <mc:Fallback>
                <p:oleObj name="Visio" r:id="rId4" imgW="2984500" imgH="34290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005"/>
                      <a:stretch>
                        <a:fillRect/>
                      </a:stretch>
                    </p:blipFill>
                    <p:spPr bwMode="auto">
                      <a:xfrm>
                        <a:off x="683567" y="1412776"/>
                        <a:ext cx="3570419" cy="41044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5-4-3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30205"/>
            <a:ext cx="4752528" cy="27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427984" y="407707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只有在</a:t>
            </a:r>
            <a:r>
              <a:rPr lang="en-US" altLang="zh-CN" dirty="0"/>
              <a:t>CLK</a:t>
            </a:r>
            <a:r>
              <a:rPr lang="zh-CN" altLang="zh-CN" dirty="0"/>
              <a:t>为低电平时，</a:t>
            </a:r>
            <a:r>
              <a:rPr lang="en-US" altLang="zh-CN" dirty="0"/>
              <a:t>Q</a:t>
            </a:r>
            <a:r>
              <a:rPr lang="zh-CN" altLang="zh-CN" dirty="0"/>
              <a:t>才有可能变化。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187624" y="2348880"/>
            <a:ext cx="1656184" cy="5760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439934" y="4653136"/>
          <a:ext cx="4429323" cy="1610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公式" r:id="rId7" imgW="2095500" imgH="762000" progId="Equation.3">
                  <p:embed/>
                </p:oleObj>
              </mc:Choice>
              <mc:Fallback>
                <p:oleObj name="公式" r:id="rId7" imgW="2095500" imgH="7620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934" y="4653136"/>
                        <a:ext cx="4429323" cy="1610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4860032" y="1052736"/>
            <a:ext cx="0" cy="1152128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95369" y="10455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4860032" y="2593289"/>
            <a:ext cx="0" cy="547679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00324" y="235822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触发器波形图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3528" y="1484784"/>
          <a:ext cx="8568952" cy="445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Visio" r:id="rId4" imgW="9118600" imgH="4749800" progId="Visio.Drawing.11">
                  <p:embed/>
                </p:oleObj>
              </mc:Choice>
              <mc:Fallback>
                <p:oleObj name="Visio" r:id="rId4" imgW="9118600" imgH="4749800" progId="Visio.Drawing.11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484784"/>
                        <a:ext cx="8568952" cy="4452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9476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由于输出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Q’</a:t>
            </a:r>
            <a:r>
              <a:rPr lang="zh-CN" altLang="en-US" dirty="0"/>
              <a:t>反馈回输入端。如果</a:t>
            </a:r>
            <a:r>
              <a:rPr lang="en-US" altLang="zh-CN" dirty="0"/>
              <a:t>Q=0</a:t>
            </a:r>
            <a:r>
              <a:rPr lang="zh-CN" altLang="en-US" dirty="0"/>
              <a:t>，则主触发器只能接受置</a:t>
            </a:r>
            <a:r>
              <a:rPr lang="en-US" altLang="zh-CN" dirty="0"/>
              <a:t>1</a:t>
            </a:r>
            <a:r>
              <a:rPr lang="zh-CN" altLang="en-US" dirty="0"/>
              <a:t>信号；如果</a:t>
            </a:r>
            <a:r>
              <a:rPr lang="en-US" altLang="zh-CN" dirty="0"/>
              <a:t>Q=1</a:t>
            </a:r>
            <a:r>
              <a:rPr lang="zh-CN" altLang="en-US" dirty="0"/>
              <a:t>，则主触发器只能接受置</a:t>
            </a:r>
            <a:r>
              <a:rPr lang="en-US" altLang="zh-CN" dirty="0"/>
              <a:t>0</a:t>
            </a:r>
            <a:r>
              <a:rPr lang="zh-CN" altLang="en-US" dirty="0"/>
              <a:t>信号。在</a:t>
            </a:r>
            <a:r>
              <a:rPr lang="en-US" altLang="zh-CN" dirty="0"/>
              <a:t>CP</a:t>
            </a:r>
            <a:r>
              <a:rPr lang="zh-CN" altLang="en-US" dirty="0"/>
              <a:t>脉冲高电平期间内，主从</a:t>
            </a:r>
            <a:r>
              <a:rPr lang="en-US" altLang="zh-CN" dirty="0"/>
              <a:t>RS</a:t>
            </a:r>
            <a:r>
              <a:rPr lang="zh-CN" altLang="en-US" dirty="0"/>
              <a:t>触发器的主触发器可以翻转多次，但</a:t>
            </a:r>
            <a:r>
              <a:rPr lang="en-US" altLang="zh-CN" dirty="0"/>
              <a:t>JK</a:t>
            </a:r>
            <a:r>
              <a:rPr lang="zh-CN" altLang="en-US" dirty="0"/>
              <a:t>触发器的主触发器最多只能翻转</a:t>
            </a:r>
            <a:r>
              <a:rPr lang="en-US" altLang="zh-CN" dirty="0"/>
              <a:t>1</a:t>
            </a:r>
            <a:r>
              <a:rPr lang="zh-CN" altLang="en-US" dirty="0"/>
              <a:t>次。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触发器的特点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432300" cy="248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触发器状态转移图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5256213" cy="2287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</a:rPr>
              <a:t>CP=0</a:t>
            </a:r>
            <a:r>
              <a:rPr lang="zh-CN" altLang="en-US" dirty="0">
                <a:latin typeface="Times New Roman" panose="02020603050405020304" pitchFamily="18" charset="0"/>
              </a:rPr>
              <a:t>时，</a:t>
            </a:r>
            <a:r>
              <a:rPr lang="en-US" altLang="zh-CN" dirty="0">
                <a:latin typeface="Times New Roman" panose="02020603050405020304" pitchFamily="18" charset="0"/>
              </a:rPr>
              <a:t>Q</a:t>
            </a:r>
            <a:r>
              <a:rPr lang="en-US" altLang="zh-CN" baseline="-25000" dirty="0">
                <a:latin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</a:rPr>
              <a:t>跟随</a:t>
            </a:r>
            <a:r>
              <a:rPr lang="en-US" altLang="zh-CN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变化，从锁存器保持不变；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</a:rPr>
              <a:t>CP=1</a:t>
            </a:r>
            <a:r>
              <a:rPr lang="zh-CN" altLang="en-US" dirty="0">
                <a:latin typeface="Times New Roman" panose="02020603050405020304" pitchFamily="18" charset="0"/>
              </a:rPr>
              <a:t>时，主锁存器保持不变，输出送从锁存器；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</a:rPr>
              <a:t>主从触发器的状态只有在</a:t>
            </a:r>
            <a:r>
              <a:rPr lang="en-US" altLang="zh-CN" dirty="0">
                <a:latin typeface="Times New Roman" panose="02020603050405020304" pitchFamily="18" charset="0"/>
              </a:rPr>
              <a:t>CP</a:t>
            </a:r>
            <a:r>
              <a:rPr lang="zh-CN" altLang="en-US" dirty="0">
                <a:latin typeface="Times New Roman" panose="02020603050405020304" pitchFamily="18" charset="0"/>
              </a:rPr>
              <a:t>上升沿时刻才会改变</a:t>
            </a:r>
          </a:p>
          <a:p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主从</a:t>
            </a:r>
            <a:r>
              <a:rPr lang="en-US" altLang="zh-CN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触发器原理框图及逻辑符号</a:t>
            </a:r>
            <a:br>
              <a:rPr lang="zh-CN" altLang="en-US" dirty="0">
                <a:latin typeface="Times New Roman" panose="02020603050405020304" pitchFamily="18" charset="0"/>
              </a:rPr>
            </a:br>
            <a:endParaRPr lang="zh-CN" altLang="en-US" dirty="0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187624" y="3645024"/>
          <a:ext cx="6595138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Visio" r:id="rId4" imgW="4560570" imgH="1501140" progId="Visio.Drawing.6">
                  <p:embed/>
                </p:oleObj>
              </mc:Choice>
              <mc:Fallback>
                <p:oleObj name="Visio" r:id="rId4" imgW="4560570" imgH="1501140" progId="Visio.Drawing.6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45024"/>
                        <a:ext cx="6595138" cy="2160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/>
          <p:nvPr/>
        </p:nvSpPr>
        <p:spPr>
          <a:xfrm>
            <a:off x="2483768" y="3100318"/>
            <a:ext cx="936104" cy="16968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97822" y="31003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主触发器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3928" y="32849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从触发器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923928" y="3100318"/>
            <a:ext cx="1107996" cy="16968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主从型</a:t>
            </a:r>
            <a:r>
              <a:rPr lang="en-US" altLang="zh-CN" dirty="0"/>
              <a:t>D</a:t>
            </a:r>
            <a:r>
              <a:rPr lang="zh-CN" altLang="en-US" dirty="0"/>
              <a:t>触发器波形图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11560" y="1268760"/>
          <a:ext cx="45339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Visio" r:id="rId4" imgW="4532630" imgH="1485900" progId="Visio.Drawing.11">
                  <p:embed/>
                </p:oleObj>
              </mc:Choice>
              <mc:Fallback>
                <p:oleObj name="Visio" r:id="rId4" imgW="4532630" imgH="14859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68760"/>
                        <a:ext cx="45339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611560" y="3078683"/>
            <a:ext cx="7776864" cy="3027658"/>
            <a:chOff x="0" y="0"/>
            <a:chExt cx="6330950" cy="2947649"/>
          </a:xfrm>
        </p:grpSpPr>
        <p:grpSp>
          <p:nvGrpSpPr>
            <p:cNvPr id="7" name="Group 27"/>
            <p:cNvGrpSpPr/>
            <p:nvPr/>
          </p:nvGrpSpPr>
          <p:grpSpPr bwMode="auto">
            <a:xfrm>
              <a:off x="443059" y="0"/>
              <a:ext cx="4743451" cy="2038350"/>
              <a:chOff x="442912" y="0"/>
              <a:chExt cx="2988" cy="1284"/>
            </a:xfrm>
          </p:grpSpPr>
          <p:sp>
            <p:nvSpPr>
              <p:cNvPr id="15" name="Rectangle 21"/>
              <p:cNvSpPr>
                <a:spLocks noChangeArrowheads="1"/>
              </p:cNvSpPr>
              <p:nvPr/>
            </p:nvSpPr>
            <p:spPr bwMode="auto">
              <a:xfrm>
                <a:off x="442912" y="10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6" name="Rectangle 23"/>
              <p:cNvSpPr>
                <a:spLocks noChangeArrowheads="1"/>
              </p:cNvSpPr>
              <p:nvPr/>
            </p:nvSpPr>
            <p:spPr bwMode="auto">
              <a:xfrm>
                <a:off x="444219" y="0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7" name="Rectangle 24"/>
              <p:cNvSpPr>
                <a:spLocks noChangeArrowheads="1"/>
              </p:cNvSpPr>
              <p:nvPr/>
            </p:nvSpPr>
            <p:spPr bwMode="auto">
              <a:xfrm>
                <a:off x="445672" y="8"/>
                <a:ext cx="228" cy="1274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  <p:pic>
          <p:nvPicPr>
            <p:cNvPr id="8" name="图片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2" y="111125"/>
              <a:ext cx="6316663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33"/>
            <p:cNvGrpSpPr/>
            <p:nvPr/>
          </p:nvGrpSpPr>
          <p:grpSpPr bwMode="auto">
            <a:xfrm>
              <a:off x="1268212" y="1110914"/>
              <a:ext cx="4975225" cy="1836735"/>
              <a:chOff x="1268412" y="1112838"/>
              <a:chExt cx="3134" cy="1157"/>
            </a:xfrm>
          </p:grpSpPr>
          <p:sp>
            <p:nvSpPr>
              <p:cNvPr id="12" name="Rectangle 29"/>
              <p:cNvSpPr>
                <a:spLocks noChangeArrowheads="1"/>
              </p:cNvSpPr>
              <p:nvPr/>
            </p:nvSpPr>
            <p:spPr bwMode="auto">
              <a:xfrm>
                <a:off x="1268412" y="1112841"/>
                <a:ext cx="228" cy="113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3" name="Rectangle 32"/>
              <p:cNvSpPr>
                <a:spLocks noChangeArrowheads="1"/>
              </p:cNvSpPr>
              <p:nvPr/>
            </p:nvSpPr>
            <p:spPr bwMode="auto">
              <a:xfrm>
                <a:off x="1269928" y="1112858"/>
                <a:ext cx="228" cy="113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14" name="Rectangle 31"/>
              <p:cNvSpPr>
                <a:spLocks noChangeArrowheads="1"/>
              </p:cNvSpPr>
              <p:nvPr/>
            </p:nvSpPr>
            <p:spPr bwMode="auto">
              <a:xfrm>
                <a:off x="1271318" y="1112838"/>
                <a:ext cx="228" cy="115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just">
                  <a:spcAft>
                    <a:spcPts val="0"/>
                  </a:spcAft>
                </a:pPr>
                <a:r>
                  <a:rPr lang="en-US" sz="1200" kern="100">
                    <a:effectLst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 </a:t>
                </a:r>
                <a:endParaRPr lang="zh-CN" sz="1200" kern="10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  <p:pic>
          <p:nvPicPr>
            <p:cNvPr id="10" name="图片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77938"/>
              <a:ext cx="6330950" cy="446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5" y="1782763"/>
              <a:ext cx="6272212" cy="1122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3239081" y="2524254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CP</a:t>
            </a:r>
            <a:r>
              <a:rPr lang="zh-CN" altLang="en-US" dirty="0"/>
              <a:t>低电平时，</a:t>
            </a:r>
            <a:r>
              <a:rPr lang="en-US" altLang="zh-CN" dirty="0"/>
              <a:t>Q</a:t>
            </a:r>
            <a:r>
              <a:rPr lang="en-US" altLang="zh-CN" baseline="-25000" dirty="0"/>
              <a:t>M</a:t>
            </a:r>
            <a:r>
              <a:rPr lang="zh-CN" altLang="en-US" dirty="0"/>
              <a:t>随</a:t>
            </a:r>
            <a:r>
              <a:rPr lang="en-US" altLang="zh-CN" dirty="0"/>
              <a:t>D</a:t>
            </a:r>
            <a:r>
              <a:rPr lang="zh-CN" altLang="en-US" dirty="0"/>
              <a:t>变化。</a:t>
            </a:r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 flipH="1">
            <a:off x="4716016" y="2893586"/>
            <a:ext cx="156686" cy="67943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49160" y="6237312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</a:t>
            </a:r>
            <a:r>
              <a:rPr lang="zh-CN" altLang="en-US" dirty="0"/>
              <a:t>上升沿，</a:t>
            </a:r>
            <a:r>
              <a:rPr lang="en-US" altLang="zh-CN" dirty="0"/>
              <a:t>Q=Q</a:t>
            </a:r>
            <a:r>
              <a:rPr lang="en-US" altLang="zh-CN" baseline="-25000" dirty="0"/>
              <a:t>M</a:t>
            </a:r>
            <a:r>
              <a:rPr lang="zh-CN" altLang="en-US" dirty="0"/>
              <a:t>，主触发器被封锁。</a:t>
            </a:r>
          </a:p>
        </p:txBody>
      </p:sp>
      <p:cxnSp>
        <p:nvCxnSpPr>
          <p:cNvPr id="23" name="直接箭头连接符 22"/>
          <p:cNvCxnSpPr>
            <a:stCxn id="13" idx="2"/>
          </p:cNvCxnSpPr>
          <p:nvPr/>
        </p:nvCxnSpPr>
        <p:spPr>
          <a:xfrm flipH="1" flipV="1">
            <a:off x="5125717" y="5877272"/>
            <a:ext cx="222308" cy="22906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主从结构</a:t>
            </a:r>
            <a:r>
              <a:rPr lang="en-US" altLang="zh-CN" dirty="0"/>
              <a:t>D</a:t>
            </a:r>
            <a:r>
              <a:rPr lang="zh-CN" altLang="en-US" dirty="0"/>
              <a:t>触发器逻辑图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55575" y="1556792"/>
          <a:ext cx="7157422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Visio" r:id="rId4" imgW="3768090" imgH="2073910" progId="Visio.Drawing.11">
                  <p:embed/>
                </p:oleObj>
              </mc:Choice>
              <mc:Fallback>
                <p:oleObj name="Visio" r:id="rId4" imgW="3768090" imgH="207391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5" y="1556792"/>
                        <a:ext cx="7157422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4932040" y="1988840"/>
            <a:ext cx="2088232" cy="24482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475656" y="1988840"/>
            <a:ext cx="3096344" cy="24482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152128"/>
          </a:xfrm>
        </p:spPr>
        <p:txBody>
          <a:bodyPr/>
          <a:lstStyle/>
          <a:p>
            <a:r>
              <a:rPr lang="zh-CN" altLang="en-US" dirty="0"/>
              <a:t>触发器采用了不同的电路结构，只有在</a:t>
            </a:r>
            <a:r>
              <a:rPr lang="en-US" altLang="zh-CN" i="1" dirty="0">
                <a:latin typeface="Times New Roman" panose="02020603050405020304" pitchFamily="18" charset="0"/>
              </a:rPr>
              <a:t>CP</a:t>
            </a:r>
            <a:r>
              <a:rPr lang="zh-CN" altLang="en-US" dirty="0"/>
              <a:t>脉冲的上升沿或下降沿时刻接收输入信号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边沿型触发器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63688" y="2708920"/>
          <a:ext cx="4752528" cy="330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Visio" r:id="rId4" imgW="1930400" imgH="1343660" progId="Visio.Drawing.11">
                  <p:embed/>
                </p:oleObj>
              </mc:Choice>
              <mc:Fallback>
                <p:oleObj name="Visio" r:id="rId4" imgW="1930400" imgH="134366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708920"/>
                        <a:ext cx="4752528" cy="3306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CMOS</a:t>
            </a:r>
            <a:r>
              <a:rPr lang="zh-CN" altLang="zh-CN" dirty="0">
                <a:effectLst/>
              </a:rPr>
              <a:t>传输门边沿型</a:t>
            </a:r>
            <a:r>
              <a:rPr lang="en-US" altLang="zh-CN" dirty="0">
                <a:effectLst/>
              </a:rPr>
              <a:t>D</a:t>
            </a:r>
            <a:r>
              <a:rPr lang="zh-CN" altLang="zh-CN" dirty="0">
                <a:effectLst/>
              </a:rPr>
              <a:t>触发器</a:t>
            </a:r>
            <a:endParaRPr lang="zh-CN" altLang="en-US" dirty="0"/>
          </a:p>
        </p:txBody>
      </p:sp>
      <p:pic>
        <p:nvPicPr>
          <p:cNvPr id="4" name="Picture 22" descr="5-5-1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" b="5246"/>
          <a:stretch>
            <a:fillRect/>
          </a:stretch>
        </p:blipFill>
        <p:spPr bwMode="auto">
          <a:xfrm>
            <a:off x="1115616" y="1457324"/>
            <a:ext cx="7128792" cy="254774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99592" y="4149080"/>
          <a:ext cx="711966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公式" r:id="rId5" imgW="4000500" imgH="482600" progId="Equation.3">
                  <p:embed/>
                </p:oleObj>
              </mc:Choice>
              <mc:Fallback>
                <p:oleObj name="公式" r:id="rId5" imgW="4000500" imgH="48260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149080"/>
                        <a:ext cx="7119664" cy="86409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27584" y="5157192"/>
          <a:ext cx="7416824" cy="97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公式" r:id="rId7" imgW="88392000" imgH="11582400" progId="Equation.3">
                  <p:embed/>
                </p:oleObj>
              </mc:Choice>
              <mc:Fallback>
                <p:oleObj name="公式" r:id="rId7" imgW="88392000" imgH="115824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157192"/>
                        <a:ext cx="7416824" cy="9762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43608" y="28529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0</a:t>
            </a:r>
            <a:endParaRPr lang="zh-CN" altLang="en-US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05308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363573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419872" y="2132856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99992" y="3056987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40152" y="2132856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64288" y="3056987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2" idx="3"/>
          </p:cNvCxnSpPr>
          <p:nvPr/>
        </p:nvCxnSpPr>
        <p:spPr>
          <a:xfrm flipV="1">
            <a:off x="1374148" y="2852936"/>
            <a:ext cx="245524" cy="184666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2411760" y="3149320"/>
            <a:ext cx="216024" cy="207672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/>
          <p:nvPr/>
        </p:nvCxnSpPr>
        <p:spPr>
          <a:xfrm flipV="1">
            <a:off x="2411760" y="3635732"/>
            <a:ext cx="216024" cy="184666"/>
          </a:xfrm>
          <a:prstGeom prst="bentConnector3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419872" y="2512381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05743" y="3330082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940152" y="2469107"/>
            <a:ext cx="144016" cy="184666"/>
          </a:xfrm>
          <a:prstGeom prst="ellipse">
            <a:avLst/>
          </a:prstGeom>
          <a:solidFill>
            <a:srgbClr val="00B05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164288" y="3369559"/>
            <a:ext cx="144016" cy="184666"/>
          </a:xfrm>
          <a:prstGeom prst="ellipse">
            <a:avLst/>
          </a:prstGeom>
          <a:solidFill>
            <a:srgbClr val="FF0000"/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491880" y="2317522"/>
            <a:ext cx="0" cy="15158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6" idx="0"/>
          </p:cNvCxnSpPr>
          <p:nvPr/>
        </p:nvCxnSpPr>
        <p:spPr>
          <a:xfrm>
            <a:off x="4572000" y="3253156"/>
            <a:ext cx="5751" cy="7692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012160" y="2317522"/>
            <a:ext cx="0" cy="15158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30" idx="0"/>
          </p:cNvCxnSpPr>
          <p:nvPr/>
        </p:nvCxnSpPr>
        <p:spPr>
          <a:xfrm>
            <a:off x="7236296" y="3253156"/>
            <a:ext cx="0" cy="11640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21" grpId="0" animBg="1"/>
      <p:bldP spid="26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k</m:t>
                        </m:r>
                        <m:r>
                          <a:rPr lang="en-US" altLang="zh-CN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Q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k</m:t>
                            </m:r>
                          </m:e>
                        </m:d>
                        <m:r>
                          <a:rPr lang="en-US" altLang="zh-CN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X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k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Y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k</m:t>
                    </m:r>
                    <m:r>
                      <a:rPr lang="en-US" altLang="zh-CN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P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Q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k</m:t>
                        </m:r>
                      </m:e>
                    </m:d>
                    <m:r>
                      <a:rPr lang="en-US" altLang="zh-CN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X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k</m:t>
                    </m:r>
                    <m:r>
                      <a:rPr lang="en-US" altLang="zh-CN">
                        <a:latin typeface="Cambria Math"/>
                      </a:rPr>
                      <m:t>))</m:t>
                    </m:r>
                  </m:oMath>
                </a14:m>
                <a:r>
                  <a:rPr lang="zh-CN" altLang="en-US" dirty="0"/>
                  <a:t>；</a:t>
                </a:r>
                <a:r>
                  <a:rPr lang="en-US" altLang="zh-CN" dirty="0"/>
                  <a:t>k=0,1,2,…</a:t>
                </a:r>
                <a:r>
                  <a:rPr lang="zh-CN" altLang="en-US" dirty="0"/>
                  <a:t>；逻辑时刻。</a:t>
                </a:r>
                <a:endParaRPr lang="en-US" altLang="zh-CN" dirty="0"/>
              </a:p>
              <a:p>
                <a:r>
                  <a:rPr lang="zh-CN" altLang="en-US" dirty="0"/>
                  <a:t>其中：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X={x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,x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,…,x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：输入向量；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Q={q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,q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,…,</a:t>
                </a:r>
                <a:r>
                  <a:rPr lang="en-US" altLang="zh-CN" dirty="0" err="1"/>
                  <a:t>q</a:t>
                </a:r>
                <a:r>
                  <a:rPr lang="en-US" altLang="zh-CN" baseline="-25000" dirty="0" err="1"/>
                  <a:t>n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：状态向量；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Y={y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,y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,…,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m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：输出向量。</a:t>
                </a:r>
                <a:endParaRPr lang="en-US" altLang="zh-CN" dirty="0"/>
              </a:p>
              <a:p>
                <a:r>
                  <a:rPr lang="zh-CN" altLang="en-US" dirty="0"/>
                  <a:t>在动力学系统中，微分方程是表达系统行为的数学模型。输出不但取决于输入，还取决于系统的状态初值。这一现象称为“惯性”。</a:t>
                </a:r>
                <a:endParaRPr lang="en-US" altLang="zh-CN" dirty="0"/>
              </a:p>
              <a:p>
                <a:r>
                  <a:rPr lang="zh-CN" altLang="en-US" dirty="0"/>
                  <a:t>在数字系统中，输入导致了输出的变化，这种变化通过反馈电路而具有“持续”性，就称为“记忆”。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3852" b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时序逻辑电路的状态方程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上升沿触发</a:t>
            </a:r>
            <a:r>
              <a:rPr lang="en-US" altLang="zh-CN" dirty="0"/>
              <a:t>D</a:t>
            </a:r>
            <a:r>
              <a:rPr lang="zh-CN" altLang="en-US" dirty="0"/>
              <a:t>触发器波形图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43608" y="1655376"/>
            <a:ext cx="6408712" cy="3141776"/>
            <a:chOff x="1974850" y="2435225"/>
            <a:chExt cx="4887913" cy="21383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2919413" y="2435225"/>
              <a:ext cx="2917825" cy="2138363"/>
              <a:chOff x="1829" y="1296"/>
              <a:chExt cx="1838" cy="1347"/>
            </a:xfrm>
          </p:grpSpPr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1829" y="1304"/>
                <a:ext cx="0" cy="1331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5"/>
              <p:cNvSpPr>
                <a:spLocks noChangeShapeType="1"/>
              </p:cNvSpPr>
              <p:nvPr/>
            </p:nvSpPr>
            <p:spPr bwMode="auto">
              <a:xfrm>
                <a:off x="2442" y="1296"/>
                <a:ext cx="0" cy="1330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3054" y="1304"/>
                <a:ext cx="0" cy="1331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3667" y="1304"/>
                <a:ext cx="0" cy="1339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8"/>
            <p:cNvGrpSpPr/>
            <p:nvPr/>
          </p:nvGrpSpPr>
          <p:grpSpPr bwMode="auto">
            <a:xfrm>
              <a:off x="1985963" y="3629025"/>
              <a:ext cx="449262" cy="806450"/>
              <a:chOff x="454" y="2000"/>
              <a:chExt cx="283" cy="508"/>
            </a:xfrm>
          </p:grpSpPr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454" y="2000"/>
                <a:ext cx="27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/>
                <a:r>
                  <a:rPr kumimoji="0" lang="en-US" altLang="zh-CN" sz="2000" i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454" y="2262"/>
                <a:ext cx="2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 eaLnBrk="0" hangingPunct="0"/>
                <a:r>
                  <a:rPr kumimoji="0" lang="en-US" altLang="zh-CN" sz="2000" i="1">
                    <a:solidFill>
                      <a:srgbClr val="CC0000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523" y="2304"/>
                <a:ext cx="107" cy="0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7" name="Object 17"/>
            <p:cNvGraphicFramePr>
              <a:graphicFrameLocks noChangeAspect="1"/>
            </p:cNvGraphicFramePr>
            <p:nvPr/>
          </p:nvGraphicFramePr>
          <p:xfrm>
            <a:off x="1974850" y="2578100"/>
            <a:ext cx="4887913" cy="917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6" name="Visio" r:id="rId4" imgW="2901315" imgH="553085" progId="Visio.Drawing.6">
                    <p:embed/>
                  </p:oleObj>
                </mc:Choice>
                <mc:Fallback>
                  <p:oleObj name="Visio" r:id="rId4" imgW="2901315" imgH="553085" progId="Visio.Drawing.6">
                    <p:embed/>
                    <p:pic>
                      <p:nvPicPr>
                        <p:cNvPr id="7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4850" y="2578100"/>
                          <a:ext cx="4887913" cy="917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11413" y="3603625"/>
            <a:ext cx="571500" cy="925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7" name="Visio" r:id="rId6" imgW="349885" imgH="564515" progId="Visio.Drawing.6">
                    <p:embed/>
                  </p:oleObj>
                </mc:Choice>
                <mc:Fallback>
                  <p:oleObj name="Visio" r:id="rId6" imgW="349885" imgH="564515" progId="Visio.Drawing.6">
                    <p:embed/>
                    <p:pic>
                      <p:nvPicPr>
                        <p:cNvPr id="8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413" y="3603625"/>
                          <a:ext cx="571500" cy="925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9"/>
            <p:cNvGraphicFramePr>
              <a:graphicFrameLocks noChangeAspect="1"/>
            </p:cNvGraphicFramePr>
            <p:nvPr/>
          </p:nvGraphicFramePr>
          <p:xfrm>
            <a:off x="2892425" y="3589338"/>
            <a:ext cx="1039813" cy="928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8" name="Visio" r:id="rId8" imgW="632460" imgH="564515" progId="Visio.Drawing.6">
                    <p:embed/>
                  </p:oleObj>
                </mc:Choice>
                <mc:Fallback>
                  <p:oleObj name="Visio" r:id="rId8" imgW="632460" imgH="564515" progId="Visio.Drawing.6">
                    <p:embed/>
                    <p:pic>
                      <p:nvPicPr>
                        <p:cNvPr id="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425" y="3589338"/>
                          <a:ext cx="1039813" cy="928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0"/>
            <p:cNvGraphicFramePr>
              <a:graphicFrameLocks noChangeAspect="1"/>
            </p:cNvGraphicFramePr>
            <p:nvPr/>
          </p:nvGraphicFramePr>
          <p:xfrm>
            <a:off x="3862388" y="3589338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" name="Visio" r:id="rId10" imgW="632460" imgH="564515" progId="Visio.Drawing.6">
                    <p:embed/>
                  </p:oleObj>
                </mc:Choice>
                <mc:Fallback>
                  <p:oleObj name="Visio" r:id="rId10" imgW="632460" imgH="564515" progId="Visio.Drawing.6">
                    <p:embed/>
                    <p:pic>
                      <p:nvPicPr>
                        <p:cNvPr id="1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2388" y="3589338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4849813" y="3589338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0" name="Visio" r:id="rId12" imgW="632460" imgH="564515" progId="Visio.Drawing.6">
                    <p:embed/>
                  </p:oleObj>
                </mc:Choice>
                <mc:Fallback>
                  <p:oleObj name="Visio" r:id="rId12" imgW="632460" imgH="564515" progId="Visio.Drawing.6">
                    <p:embed/>
                    <p:pic>
                      <p:nvPicPr>
                        <p:cNvPr id="1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9813" y="3589338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2"/>
            <p:cNvGraphicFramePr>
              <a:graphicFrameLocks noChangeAspect="1"/>
            </p:cNvGraphicFramePr>
            <p:nvPr/>
          </p:nvGraphicFramePr>
          <p:xfrm>
            <a:off x="5807075" y="3575050"/>
            <a:ext cx="1054100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1" name="Visio" r:id="rId14" imgW="632460" imgH="564515" progId="Visio.Drawing.6">
                    <p:embed/>
                  </p:oleObj>
                </mc:Choice>
                <mc:Fallback>
                  <p:oleObj name="Visio" r:id="rId14" imgW="632460" imgH="564515" progId="Visio.Drawing.6">
                    <p:embed/>
                    <p:pic>
                      <p:nvPicPr>
                        <p:cNvPr id="12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7075" y="3575050"/>
                          <a:ext cx="1054100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4"/>
          </a:xfrm>
        </p:spPr>
        <p:txBody>
          <a:bodyPr/>
          <a:lstStyle/>
          <a:p>
            <a:r>
              <a:rPr lang="zh-CN" altLang="zh-CN" dirty="0"/>
              <a:t>如果将</a:t>
            </a:r>
            <a:r>
              <a:rPr lang="en-US" altLang="zh-CN" dirty="0"/>
              <a:t>JK</a:t>
            </a:r>
            <a:r>
              <a:rPr lang="zh-CN" altLang="zh-CN" dirty="0"/>
              <a:t>触发器的</a:t>
            </a:r>
            <a:r>
              <a:rPr lang="en-US" altLang="zh-CN" dirty="0"/>
              <a:t>J</a:t>
            </a:r>
            <a:r>
              <a:rPr lang="zh-CN" altLang="zh-CN" dirty="0"/>
              <a:t>、</a:t>
            </a:r>
            <a:r>
              <a:rPr lang="en-US" altLang="zh-CN" dirty="0"/>
              <a:t>K</a:t>
            </a:r>
            <a:r>
              <a:rPr lang="zh-CN" altLang="zh-CN" dirty="0"/>
              <a:t>端连接在一起，并将输入端命名为</a:t>
            </a:r>
            <a:r>
              <a:rPr lang="en-US" altLang="zh-CN" dirty="0"/>
              <a:t>T</a:t>
            </a:r>
            <a:r>
              <a:rPr lang="zh-CN" altLang="zh-CN" dirty="0"/>
              <a:t>，就得到</a:t>
            </a:r>
            <a:r>
              <a:rPr lang="en-US" altLang="zh-CN" dirty="0"/>
              <a:t>T</a:t>
            </a:r>
            <a:r>
              <a:rPr lang="zh-CN" altLang="zh-CN" dirty="0"/>
              <a:t>触发器。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23528" y="2996952"/>
          <a:ext cx="2506657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Visio" r:id="rId4" imgW="2057400" imgH="952500" progId="Visio.Drawing.11">
                  <p:embed/>
                </p:oleObj>
              </mc:Choice>
              <mc:Fallback>
                <p:oleObj name="Visio" r:id="rId4" imgW="2057400" imgH="9525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996952"/>
                        <a:ext cx="2506657" cy="11521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635896" y="3095128"/>
          <a:ext cx="2233221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Visio" r:id="rId6" imgW="1955800" imgH="952500" progId="Visio.Drawing.11">
                  <p:embed/>
                </p:oleObj>
              </mc:Choice>
              <mc:Fallback>
                <p:oleObj name="Visio" r:id="rId6" imgW="1955800" imgH="95250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095128"/>
                        <a:ext cx="2233221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3059832" y="3527176"/>
            <a:ext cx="432048" cy="216024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39552" y="4581128"/>
          <a:ext cx="73834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公式" r:id="rId8" imgW="52730400" imgH="6096000" progId="Equation.3">
                  <p:embed/>
                </p:oleObj>
              </mc:Choice>
              <mc:Fallback>
                <p:oleObj name="公式" r:id="rId8" imgW="52730400" imgH="609600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581128"/>
                        <a:ext cx="7383463" cy="863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372199" y="3152941"/>
          <a:ext cx="2180737" cy="99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Visio" r:id="rId10" imgW="2070100" imgH="952500" progId="Visio.Drawing.11">
                  <p:embed/>
                </p:oleObj>
              </mc:Choice>
              <mc:Fallback>
                <p:oleObj name="Visio" r:id="rId10" imgW="2070100" imgH="952500" progId="Visio.Drawing.11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199" y="3152941"/>
                        <a:ext cx="2180737" cy="996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种触发器的特性方程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1328"/>
            <a:ext cx="4330824" cy="4525963"/>
          </a:xfrm>
        </p:spPr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触发器的特性方程：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 </a:t>
            </a:r>
            <a:r>
              <a:rPr lang="zh-CN" altLang="en-US" dirty="0"/>
              <a:t>触发器的特性方程： </a:t>
            </a:r>
          </a:p>
          <a:p>
            <a:endParaRPr lang="en-US" altLang="zh-CN" dirty="0"/>
          </a:p>
          <a:p>
            <a:r>
              <a:rPr lang="en-US" altLang="zh-CN" dirty="0"/>
              <a:t>JK</a:t>
            </a:r>
            <a:r>
              <a:rPr lang="zh-CN" altLang="en-US" dirty="0"/>
              <a:t>触发器的特性方程：</a:t>
            </a:r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触发器的特性方程： </a:t>
            </a:r>
          </a:p>
          <a:p>
            <a:endParaRPr lang="en-US" altLang="zh-CN" dirty="0"/>
          </a:p>
          <a:p>
            <a:r>
              <a:rPr lang="en-US" altLang="zh-CN" dirty="0"/>
              <a:t>T′</a:t>
            </a:r>
            <a:r>
              <a:rPr lang="zh-CN" altLang="en-US" dirty="0"/>
              <a:t>触发器的特性方程：</a:t>
            </a:r>
          </a:p>
          <a:p>
            <a:endParaRPr lang="zh-CN" altLang="en-US" dirty="0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4499992" y="1412776"/>
          <a:ext cx="209687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公式" r:id="rId4" imgW="989965" imgH="241300" progId="Equation.3">
                  <p:embed/>
                </p:oleObj>
              </mc:Choice>
              <mc:Fallback>
                <p:oleObj name="公式" r:id="rId4" imgW="989965" imgH="241300" progId="Equation.3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412776"/>
                        <a:ext cx="2096873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876256" y="1484784"/>
          <a:ext cx="92852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公式" r:id="rId6" imgW="469900" imgH="177800" progId="Equation.3">
                  <p:embed/>
                </p:oleObj>
              </mc:Choice>
              <mc:Fallback>
                <p:oleObj name="公式" r:id="rId6" imgW="469900" imgH="177800" progId="Equation.3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484784"/>
                        <a:ext cx="928524" cy="3600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355976" y="2348880"/>
          <a:ext cx="1368152" cy="482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公式" r:id="rId8" imgW="647700" imgH="228600" progId="Equation.3">
                  <p:embed/>
                </p:oleObj>
              </mc:Choice>
              <mc:Fallback>
                <p:oleObj name="公式" r:id="rId8" imgW="647700" imgH="228600" progId="Equation.3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348880"/>
                        <a:ext cx="1368152" cy="4828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4283968" y="3284984"/>
          <a:ext cx="2333591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公式" r:id="rId10" imgW="1193800" imgH="254000" progId="Equation.3">
                  <p:embed/>
                </p:oleObj>
              </mc:Choice>
              <mc:Fallback>
                <p:oleObj name="公式" r:id="rId10" imgW="1193800" imgH="254000" progId="Equation.3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284984"/>
                        <a:ext cx="2333591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283968" y="4221088"/>
          <a:ext cx="2314925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公式" r:id="rId12" imgW="1180465" imgH="254000" progId="Equation.3">
                  <p:embed/>
                </p:oleObj>
              </mc:Choice>
              <mc:Fallback>
                <p:oleObj name="公式" r:id="rId12" imgW="1180465" imgH="254000" progId="Equation.3">
                  <p:embed/>
                  <p:pic>
                    <p:nvPicPr>
                      <p:cNvPr id="27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4221088"/>
                        <a:ext cx="2314925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4427984" y="5157192"/>
          <a:ext cx="1296144" cy="50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公式" r:id="rId14" imgW="660400" imgH="254000" progId="Equation.3">
                  <p:embed/>
                </p:oleObj>
              </mc:Choice>
              <mc:Fallback>
                <p:oleObj name="公式" r:id="rId14" imgW="660400" imgH="254000" progId="Equation.3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157192"/>
                        <a:ext cx="1296144" cy="507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E5A6DC-2932-431D-8A90-34F8EBFF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en-US" altLang="zh-CN" dirty="0"/>
          </a:p>
          <a:p>
            <a:r>
              <a:rPr lang="zh-CN" altLang="en-US" dirty="0"/>
              <a:t>同步时序逻辑电路分析方法</a:t>
            </a:r>
            <a:endParaRPr lang="en-US" altLang="zh-CN" dirty="0"/>
          </a:p>
          <a:p>
            <a:r>
              <a:rPr lang="zh-CN" altLang="en-US" dirty="0"/>
              <a:t>同步时序逻辑电路设计方法</a:t>
            </a:r>
            <a:endParaRPr lang="en-US" altLang="zh-CN" dirty="0"/>
          </a:p>
          <a:p>
            <a:r>
              <a:rPr lang="zh-CN" altLang="en-US" dirty="0"/>
              <a:t>寄存器</a:t>
            </a:r>
            <a:endParaRPr lang="en-US" altLang="zh-CN" dirty="0"/>
          </a:p>
          <a:p>
            <a:r>
              <a:rPr lang="zh-CN" altLang="en-US" dirty="0"/>
              <a:t>计数器</a:t>
            </a:r>
            <a:endParaRPr lang="en-US" altLang="zh-CN" dirty="0"/>
          </a:p>
          <a:p>
            <a:pPr lvl="1"/>
            <a:r>
              <a:rPr lang="zh-CN" altLang="en-US" dirty="0"/>
              <a:t>二进制同步、异步计数器</a:t>
            </a:r>
            <a:endParaRPr lang="en-US" altLang="zh-CN" dirty="0"/>
          </a:p>
          <a:p>
            <a:pPr lvl="1"/>
            <a:r>
              <a:rPr lang="zh-CN" altLang="en-US" dirty="0"/>
              <a:t>十进制同步异步计数器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85542F-C7CF-4034-A32D-EFB90783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时序逻辑电路分析与设计</a:t>
            </a:r>
          </a:p>
        </p:txBody>
      </p:sp>
    </p:spTree>
    <p:extLst>
      <p:ext uri="{BB962C8B-B14F-4D97-AF65-F5344CB8AC3E}">
        <p14:creationId xmlns:p14="http://schemas.microsoft.com/office/powerpoint/2010/main" val="3524530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由触发器和组合逻辑电路构成时序逻辑电路。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146307" cy="35892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107912"/>
          </a:xfrm>
        </p:spPr>
        <p:txBody>
          <a:bodyPr/>
          <a:lstStyle/>
          <a:p>
            <a:r>
              <a:rPr lang="zh-CN" altLang="en-US" dirty="0"/>
              <a:t>输出方程：</a:t>
            </a:r>
            <a:r>
              <a:rPr lang="en-US" altLang="zh-CN" dirty="0"/>
              <a:t>Y=F</a:t>
            </a:r>
            <a:r>
              <a:rPr lang="en-US" altLang="zh-CN" baseline="-25000" dirty="0"/>
              <a:t>1</a:t>
            </a:r>
            <a:r>
              <a:rPr lang="en-US" altLang="zh-CN" dirty="0"/>
              <a:t>(X,Q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，输出和输入、状态间的关系；</a:t>
            </a:r>
          </a:p>
          <a:p>
            <a:r>
              <a:rPr lang="zh-CN" altLang="en-US" dirty="0"/>
              <a:t>驱动方程：</a:t>
            </a:r>
            <a:r>
              <a:rPr lang="en-US" altLang="zh-CN" dirty="0"/>
              <a:t>Z=F</a:t>
            </a:r>
            <a:r>
              <a:rPr lang="en-US" altLang="zh-CN" baseline="-25000" dirty="0"/>
              <a:t>2</a:t>
            </a:r>
            <a:r>
              <a:rPr lang="en-US" altLang="zh-CN" dirty="0"/>
              <a:t>(X,Q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，触发器（组）的输入与状态、电路输入之间的关系；</a:t>
            </a:r>
          </a:p>
          <a:p>
            <a:r>
              <a:rPr lang="zh-CN" altLang="en-US" dirty="0"/>
              <a:t>状态方程：</a:t>
            </a:r>
            <a:r>
              <a:rPr lang="en-US" altLang="zh-CN" dirty="0"/>
              <a:t>Q</a:t>
            </a:r>
            <a:r>
              <a:rPr lang="en-US" altLang="zh-CN" baseline="-25000" dirty="0"/>
              <a:t>N+1</a:t>
            </a:r>
            <a:r>
              <a:rPr lang="en-US" altLang="zh-CN" dirty="0"/>
              <a:t>=F</a:t>
            </a:r>
            <a:r>
              <a:rPr lang="en-US" altLang="zh-CN" baseline="-25000" dirty="0"/>
              <a:t>3</a:t>
            </a:r>
            <a:r>
              <a:rPr lang="en-US" altLang="zh-CN" dirty="0"/>
              <a:t>(Q</a:t>
            </a:r>
            <a:r>
              <a:rPr lang="en-US" altLang="zh-CN" baseline="-25000" dirty="0"/>
              <a:t>N</a:t>
            </a:r>
            <a:r>
              <a:rPr lang="en-US" altLang="zh-CN" dirty="0"/>
              <a:t>,Z)</a:t>
            </a:r>
            <a:r>
              <a:rPr lang="zh-CN" altLang="en-US" dirty="0"/>
              <a:t>，触发器（组）的状态和驱动之间的关系。</a:t>
            </a:r>
          </a:p>
          <a:p>
            <a:r>
              <a:rPr lang="zh-CN" altLang="en-US" dirty="0"/>
              <a:t>分析时序逻辑电路的工作，就是求出以上代数方程，画出状态转移图或状态转换表，作出时序波形图，指出其实现的逻辑功能。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时序逻辑电路的代数方程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按时钟脉冲分类：</a:t>
            </a:r>
            <a:endParaRPr lang="en-US" altLang="zh-CN" dirty="0"/>
          </a:p>
          <a:p>
            <a:pPr lvl="1"/>
            <a:r>
              <a:rPr lang="zh-CN" altLang="en-US" dirty="0"/>
              <a:t>同步时序逻辑电路：统一时钟源作为各触发器的触发脉冲；</a:t>
            </a:r>
            <a:endParaRPr lang="en-US" altLang="zh-CN" dirty="0"/>
          </a:p>
          <a:p>
            <a:pPr lvl="1"/>
            <a:r>
              <a:rPr lang="zh-CN" altLang="en-US" dirty="0"/>
              <a:t>异步时序逻辑电路：无统一时钟源作为触发。</a:t>
            </a:r>
            <a:endParaRPr lang="en-US" altLang="zh-CN" dirty="0"/>
          </a:p>
          <a:p>
            <a:r>
              <a:rPr lang="zh-CN" altLang="en-US" dirty="0"/>
              <a:t>按输出</a:t>
            </a:r>
            <a:r>
              <a:rPr lang="en-US" altLang="zh-CN" dirty="0"/>
              <a:t>Y</a:t>
            </a:r>
            <a:r>
              <a:rPr lang="zh-CN" altLang="en-US" dirty="0"/>
              <a:t>与现态</a:t>
            </a:r>
            <a:r>
              <a:rPr lang="en-US" altLang="zh-CN" dirty="0" err="1"/>
              <a:t>Q</a:t>
            </a:r>
            <a:r>
              <a:rPr lang="en-US" altLang="zh-CN" baseline="-25000" dirty="0" err="1"/>
              <a:t>n</a:t>
            </a:r>
            <a:r>
              <a:rPr lang="zh-CN" altLang="en-US" dirty="0"/>
              <a:t>及输入</a:t>
            </a:r>
            <a:r>
              <a:rPr lang="en-US" altLang="zh-CN" dirty="0"/>
              <a:t>X </a:t>
            </a:r>
            <a:r>
              <a:rPr lang="zh-CN" altLang="en-US" dirty="0"/>
              <a:t>的关系分：</a:t>
            </a:r>
          </a:p>
          <a:p>
            <a:pPr lvl="1"/>
            <a:r>
              <a:rPr lang="zh-CN" altLang="en-US" dirty="0"/>
              <a:t>穆尔型（</a:t>
            </a:r>
            <a:r>
              <a:rPr lang="en-US" altLang="zh-CN" dirty="0"/>
              <a:t>Moore</a:t>
            </a:r>
            <a:r>
              <a:rPr lang="zh-CN" altLang="en-US" dirty="0"/>
              <a:t>）：输出只和现态有关，与输入无关。</a:t>
            </a:r>
            <a:endParaRPr lang="en-US" altLang="zh-CN" dirty="0"/>
          </a:p>
          <a:p>
            <a:pPr lvl="2"/>
            <a:r>
              <a:rPr lang="en-US" altLang="zh-CN" i="1" dirty="0"/>
              <a:t>Y</a:t>
            </a:r>
            <a:r>
              <a:rPr lang="en-US" altLang="zh-CN" dirty="0"/>
              <a:t>=</a:t>
            </a:r>
            <a:r>
              <a:rPr lang="en-US" altLang="zh-CN" i="1" dirty="0"/>
              <a:t>F</a:t>
            </a:r>
            <a:r>
              <a:rPr lang="en-US" altLang="zh-CN" baseline="-30000" dirty="0"/>
              <a:t>1 </a:t>
            </a:r>
            <a:r>
              <a:rPr lang="en-US" altLang="zh-CN" dirty="0"/>
              <a:t>(</a:t>
            </a:r>
            <a:r>
              <a:rPr lang="en-US" altLang="zh-CN" i="1" dirty="0" err="1"/>
              <a:t>Q</a:t>
            </a:r>
            <a:r>
              <a:rPr lang="en-US" altLang="zh-CN" baseline="-25000" dirty="0" err="1"/>
              <a:t>n</a:t>
            </a:r>
            <a:r>
              <a:rPr lang="en-US" altLang="zh-CN" baseline="30000" dirty="0"/>
              <a:t> 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米里型（</a:t>
            </a:r>
            <a:r>
              <a:rPr lang="en-US" altLang="zh-CN" dirty="0"/>
              <a:t>Mealy</a:t>
            </a:r>
            <a:r>
              <a:rPr lang="zh-CN" altLang="en-US" dirty="0"/>
              <a:t>）：输出不仅和现态有关，还和输入有关。</a:t>
            </a:r>
          </a:p>
          <a:p>
            <a:pPr lvl="2"/>
            <a:r>
              <a:rPr lang="en-US" altLang="zh-CN" i="1" dirty="0"/>
              <a:t>Y</a:t>
            </a:r>
            <a:r>
              <a:rPr lang="en-US" altLang="zh-CN" dirty="0"/>
              <a:t>=</a:t>
            </a:r>
            <a:r>
              <a:rPr lang="en-US" altLang="zh-CN" i="1" dirty="0"/>
              <a:t>F</a:t>
            </a:r>
            <a:r>
              <a:rPr lang="en-US" altLang="zh-CN" baseline="-30000" dirty="0"/>
              <a:t>1 </a:t>
            </a:r>
            <a:r>
              <a:rPr lang="en-US" altLang="zh-CN" dirty="0"/>
              <a:t>( </a:t>
            </a:r>
            <a:r>
              <a:rPr lang="en-US" altLang="zh-CN" i="1" dirty="0"/>
              <a:t>X</a:t>
            </a:r>
            <a:r>
              <a:rPr lang="en-US" altLang="zh-CN" dirty="0"/>
              <a:t>, </a:t>
            </a:r>
            <a:r>
              <a:rPr lang="en-US" altLang="zh-CN" i="1" dirty="0" err="1"/>
              <a:t>Q</a:t>
            </a:r>
            <a:r>
              <a:rPr lang="en-US" altLang="zh-CN" baseline="-25000" dirty="0" err="1"/>
              <a:t>n</a:t>
            </a:r>
            <a:r>
              <a:rPr lang="en-US" altLang="zh-CN" baseline="30000" dirty="0"/>
              <a:t> </a:t>
            </a:r>
            <a:r>
              <a:rPr lang="en-US" altLang="zh-CN" dirty="0"/>
              <a:t>)</a:t>
            </a:r>
          </a:p>
          <a:p>
            <a:pPr lvl="2"/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时序逻辑电路的分类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从给定的逻辑电路图中写出每个触发器的驱动方程；</a:t>
            </a:r>
            <a:endParaRPr lang="en-US" altLang="zh-CN" dirty="0"/>
          </a:p>
          <a:p>
            <a:r>
              <a:rPr lang="zh-CN" altLang="en-US" dirty="0"/>
              <a:t>把得到的驱动方程代入相应触发器的特性方程中，就可以得到每个触发器的状态方程，由这些状态方程得到整个时序逻辑电路的方程组；</a:t>
            </a:r>
            <a:endParaRPr lang="en-US" altLang="zh-CN" dirty="0"/>
          </a:p>
          <a:p>
            <a:r>
              <a:rPr lang="zh-CN" altLang="en-US" dirty="0"/>
              <a:t>根据逻辑图写出电路的输出方程；</a:t>
            </a:r>
          </a:p>
          <a:p>
            <a:r>
              <a:rPr lang="zh-CN" altLang="en-US" dirty="0"/>
              <a:t>写出整个电路的状态转换表、状态转换图和时序图；</a:t>
            </a:r>
          </a:p>
          <a:p>
            <a:r>
              <a:rPr lang="zh-CN" altLang="en-US" dirty="0"/>
              <a:t>由状态转换表或状态转换图得出电路的逻辑功能。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时序逻辑电路的分析步骤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/>
              <a:t>试分析以下时序逻辑电路的功能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5.4.1</a:t>
            </a:r>
            <a:r>
              <a:rPr lang="zh-CN" altLang="en-US" dirty="0"/>
              <a:t>同步时序逻辑电路分析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76375" y="2276475"/>
          <a:ext cx="6191250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Visio" r:id="rId4" imgW="2349500" imgH="1511300" progId="Visio.Drawing.11">
                  <p:embed/>
                </p:oleObj>
              </mc:Choice>
              <mc:Fallback>
                <p:oleObj name="Visio" r:id="rId4" imgW="2349500" imgH="15113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76475"/>
                        <a:ext cx="6191250" cy="3408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）求解驱动方程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1093" y="1626760"/>
            <a:ext cx="4528939" cy="2954368"/>
            <a:chOff x="331093" y="1626760"/>
            <a:chExt cx="4257675" cy="274763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31093" y="1626760"/>
            <a:ext cx="4257675" cy="234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2" name="Visio" r:id="rId4" imgW="2349500" imgH="1511300" progId="Visio.Drawing.11">
                    <p:embed/>
                  </p:oleObj>
                </mc:Choice>
                <mc:Fallback>
                  <p:oleObj name="Visio" r:id="rId4" imgW="2349500" imgH="1511300" progId="Visio.Drawing.11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93" y="1626760"/>
                          <a:ext cx="4257675" cy="2343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259632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3460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7904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292080" y="2132856"/>
          <a:ext cx="3081698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公式" r:id="rId6" imgW="30784800" imgH="17983200" progId="Equation.3">
                  <p:embed/>
                </p:oleObj>
              </mc:Choice>
              <mc:Fallback>
                <p:oleObj name="公式" r:id="rId6" imgW="30784800" imgH="17983200" progId="Equation.3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2080" y="2132856"/>
                        <a:ext cx="3081698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FB9F8B-61A8-42E9-8096-FE0F45E4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有限状态机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E944026-658A-4268-9481-B3AF4D255A4B}"/>
              </a:ext>
            </a:extLst>
          </p:cNvPr>
          <p:cNvSpPr/>
          <p:nvPr/>
        </p:nvSpPr>
        <p:spPr>
          <a:xfrm>
            <a:off x="4995666" y="3081918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</a:rPr>
              <a:t>k+1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8EFE73B-8C1A-40B3-B178-A0F8D974E797}"/>
              </a:ext>
            </a:extLst>
          </p:cNvPr>
          <p:cNvSpPr/>
          <p:nvPr/>
        </p:nvSpPr>
        <p:spPr>
          <a:xfrm>
            <a:off x="2636168" y="3077344"/>
            <a:ext cx="1008112" cy="1008112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Q</a:t>
            </a:r>
            <a:r>
              <a:rPr lang="en-US" altLang="zh-CN" baseline="-25000" dirty="0" err="1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67EA0FC-5B95-4407-B06A-EBF59FEB764A}"/>
              </a:ext>
            </a:extLst>
          </p:cNvPr>
          <p:cNvCxnSpPr>
            <a:stCxn id="5" idx="6"/>
            <a:endCxn id="4" idx="2"/>
          </p:cNvCxnSpPr>
          <p:nvPr/>
        </p:nvCxnSpPr>
        <p:spPr>
          <a:xfrm>
            <a:off x="3644280" y="3581400"/>
            <a:ext cx="1351386" cy="457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DFFA6C-0EF7-45FF-BD92-1F700EBC3738}"/>
              </a:ext>
            </a:extLst>
          </p:cNvPr>
          <p:cNvSpPr txBox="1"/>
          <p:nvPr/>
        </p:nvSpPr>
        <p:spPr>
          <a:xfrm>
            <a:off x="3995936" y="32129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</a:t>
            </a:r>
            <a:r>
              <a:rPr lang="en-US" altLang="zh-CN" baseline="-25000" dirty="0" err="1"/>
              <a:t>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97D6EB-EAAF-4E75-88A4-D6AE50C75038}"/>
              </a:ext>
            </a:extLst>
          </p:cNvPr>
          <p:cNvSpPr txBox="1"/>
          <p:nvPr/>
        </p:nvSpPr>
        <p:spPr>
          <a:xfrm>
            <a:off x="1691680" y="4797152"/>
            <a:ext cx="3466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{</a:t>
            </a:r>
            <a:r>
              <a:rPr lang="en-US" altLang="zh-CN" sz="2400" dirty="0" err="1"/>
              <a:t>Q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}</a:t>
            </a:r>
            <a:r>
              <a:rPr lang="zh-CN" altLang="en-US" sz="2400" dirty="0"/>
              <a:t>：有限状态集；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{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}</a:t>
            </a:r>
            <a:r>
              <a:rPr lang="zh-CN" altLang="en-US" sz="2400" dirty="0"/>
              <a:t>：有限输入字母表。</a:t>
            </a:r>
          </a:p>
        </p:txBody>
      </p:sp>
    </p:spTree>
    <p:extLst>
      <p:ext uri="{BB962C8B-B14F-4D97-AF65-F5344CB8AC3E}">
        <p14:creationId xmlns:p14="http://schemas.microsoft.com/office/powerpoint/2010/main" val="33830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）求解状态方程和输出方程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37601" y="1382048"/>
            <a:ext cx="3943553" cy="2234288"/>
            <a:chOff x="331093" y="1626760"/>
            <a:chExt cx="4257675" cy="274763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31093" y="1626760"/>
            <a:ext cx="4257675" cy="234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6" name="Visio" r:id="rId4" imgW="2349500" imgH="1511300" progId="Visio.Drawing.11">
                    <p:embed/>
                  </p:oleObj>
                </mc:Choice>
                <mc:Fallback>
                  <p:oleObj name="Visio" r:id="rId4" imgW="2349500" imgH="1511300" progId="Visio.Drawing.11">
                    <p:embed/>
                    <p:pic>
                      <p:nvPicPr>
                        <p:cNvPr id="5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93" y="1626760"/>
                          <a:ext cx="4257675" cy="2343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259632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3460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7904" y="400506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87624" y="3634013"/>
          <a:ext cx="6840760" cy="1664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公式" r:id="rId6" imgW="80162400" imgH="19507200" progId="Equation.3">
                  <p:embed/>
                </p:oleObj>
              </mc:Choice>
              <mc:Fallback>
                <p:oleObj name="公式" r:id="rId6" imgW="80162400" imgH="19507200" progId="Equation.3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3634013"/>
                        <a:ext cx="6840760" cy="1664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23310" y="5445224"/>
          <a:ext cx="1425773" cy="61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公式" r:id="rId8" imgW="558800" imgH="241300" progId="Equation.3">
                  <p:embed/>
                </p:oleObj>
              </mc:Choice>
              <mc:Fallback>
                <p:oleObj name="公式" r:id="rId8" imgW="558800" imgH="24130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310" y="5445224"/>
                        <a:ext cx="1425773" cy="616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707904" y="2879511"/>
          <a:ext cx="48348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</a:t>
                      </a:r>
                      <a:r>
                        <a:rPr lang="en-US" altLang="zh-CN" sz="1200" baseline="30000" dirty="0" err="1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状态转换表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851920" y="3356992"/>
            <a:ext cx="293677" cy="2736304"/>
            <a:chOff x="608773" y="1988840"/>
            <a:chExt cx="293677" cy="2736304"/>
          </a:xfrm>
        </p:grpSpPr>
        <p:grpSp>
          <p:nvGrpSpPr>
            <p:cNvPr id="12" name="组合 11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6" name="肘形连接符 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17" name="肘形连接符 16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3" name="肘形连接符 22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29" name="肘形连接符 28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32" name="肘形连接符 3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539552" y="1268759"/>
          <a:ext cx="5688632" cy="138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公式" r:id="rId4" imgW="80162400" imgH="19507200" progId="Equation.3">
                  <p:embed/>
                </p:oleObj>
              </mc:Choice>
              <mc:Fallback>
                <p:oleObj name="公式" r:id="rId4" imgW="80162400" imgH="19507200" progId="Equation.3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59"/>
                        <a:ext cx="5688632" cy="1384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611560" y="2765682"/>
          <a:ext cx="1368151" cy="59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公式" r:id="rId6" imgW="558800" imgH="241300" progId="Equation.3">
                  <p:embed/>
                </p:oleObj>
              </mc:Choice>
              <mc:Fallback>
                <p:oleObj name="公式" r:id="rId6" imgW="558800" imgH="241300" progId="Equation.3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765682"/>
                        <a:ext cx="1368151" cy="591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51520" y="4594857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8" action="ppaction://hlinkfile"/>
              </a:rPr>
              <a:t>状态转移表</a:t>
            </a:r>
            <a:r>
              <a:rPr lang="en-US" altLang="zh-CN" dirty="0"/>
              <a:t>(Excel)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9552" y="1268761"/>
          <a:ext cx="5918435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公式" r:id="rId4" imgW="80162400" imgH="19507200" progId="Equation.3">
                  <p:embed/>
                </p:oleObj>
              </mc:Choice>
              <mc:Fallback>
                <p:oleObj name="公式" r:id="rId4" imgW="80162400" imgH="195072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1"/>
                        <a:ext cx="5918435" cy="1440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1115616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000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27784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001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39952" y="4725144"/>
            <a:ext cx="792088" cy="79208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010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092280" y="1556792"/>
            <a:ext cx="1512168" cy="12241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Q</a:t>
            </a:r>
            <a:r>
              <a:rPr lang="en-US" altLang="zh-CN" baseline="-25000" dirty="0">
                <a:solidFill>
                  <a:schemeClr val="tx1"/>
                </a:solidFill>
              </a:rPr>
              <a:t>0</a:t>
            </a:r>
            <a:endParaRPr lang="zh-CN" altLang="en-US" baseline="-25000" dirty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907704" y="4775714"/>
            <a:ext cx="720080" cy="369332"/>
            <a:chOff x="1907704" y="4775714"/>
            <a:chExt cx="720080" cy="369332"/>
          </a:xfrm>
        </p:grpSpPr>
        <p:cxnSp>
          <p:nvCxnSpPr>
            <p:cNvPr id="15" name="直接箭头连接符 14"/>
            <p:cNvCxnSpPr>
              <a:stCxn id="5" idx="6"/>
              <a:endCxn id="11" idx="2"/>
            </p:cNvCxnSpPr>
            <p:nvPr/>
          </p:nvCxnSpPr>
          <p:spPr>
            <a:xfrm>
              <a:off x="1907704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051720" y="477571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/0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3333" y="5508978"/>
            <a:ext cx="5723467" cy="672735"/>
            <a:chOff x="1693333" y="5508978"/>
            <a:chExt cx="5723467" cy="672735"/>
          </a:xfrm>
        </p:grpSpPr>
        <p:sp>
          <p:nvSpPr>
            <p:cNvPr id="28" name="任意多边形 27"/>
            <p:cNvSpPr/>
            <p:nvPr/>
          </p:nvSpPr>
          <p:spPr>
            <a:xfrm>
              <a:off x="1693333" y="5508978"/>
              <a:ext cx="5723467" cy="606807"/>
            </a:xfrm>
            <a:custGeom>
              <a:avLst/>
              <a:gdLst>
                <a:gd name="connsiteX0" fmla="*/ 5723467 w 5723467"/>
                <a:gd name="connsiteY0" fmla="*/ 0 h 606807"/>
                <a:gd name="connsiteX1" fmla="*/ 4605867 w 5723467"/>
                <a:gd name="connsiteY1" fmla="*/ 541866 h 606807"/>
                <a:gd name="connsiteX2" fmla="*/ 1095023 w 5723467"/>
                <a:gd name="connsiteY2" fmla="*/ 541866 h 606807"/>
                <a:gd name="connsiteX3" fmla="*/ 0 w 5723467"/>
                <a:gd name="connsiteY3" fmla="*/ 45155 h 60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3467" h="606807">
                  <a:moveTo>
                    <a:pt x="5723467" y="0"/>
                  </a:moveTo>
                  <a:cubicBezTo>
                    <a:pt x="5550370" y="225777"/>
                    <a:pt x="5377274" y="451555"/>
                    <a:pt x="4605867" y="541866"/>
                  </a:cubicBezTo>
                  <a:cubicBezTo>
                    <a:pt x="3834460" y="632177"/>
                    <a:pt x="1862667" y="624651"/>
                    <a:pt x="1095023" y="541866"/>
                  </a:cubicBezTo>
                  <a:cubicBezTo>
                    <a:pt x="327379" y="459081"/>
                    <a:pt x="163689" y="252118"/>
                    <a:pt x="0" y="4515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3364" y="5812381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/1</a:t>
              </a:r>
              <a:endParaRPr lang="zh-CN" altLang="en-US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19872" y="5121188"/>
            <a:ext cx="720080" cy="470283"/>
            <a:chOff x="3419872" y="5121188"/>
            <a:chExt cx="720080" cy="470283"/>
          </a:xfrm>
        </p:grpSpPr>
        <p:cxnSp>
          <p:nvCxnSpPr>
            <p:cNvPr id="17" name="直接箭头连接符 16"/>
            <p:cNvCxnSpPr>
              <a:stCxn id="11" idx="6"/>
              <a:endCxn id="12" idx="2"/>
            </p:cNvCxnSpPr>
            <p:nvPr/>
          </p:nvCxnSpPr>
          <p:spPr>
            <a:xfrm>
              <a:off x="3419872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74487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/0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32040" y="4725144"/>
            <a:ext cx="1512168" cy="866327"/>
            <a:chOff x="4932040" y="4725144"/>
            <a:chExt cx="1512168" cy="866327"/>
          </a:xfrm>
        </p:grpSpPr>
        <p:sp>
          <p:nvSpPr>
            <p:cNvPr id="10" name="椭圆 9"/>
            <p:cNvSpPr/>
            <p:nvPr/>
          </p:nvSpPr>
          <p:spPr>
            <a:xfrm>
              <a:off x="5652120" y="4725144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011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/>
            <p:cNvCxnSpPr>
              <a:stCxn id="12" idx="6"/>
              <a:endCxn id="10" idx="2"/>
            </p:cNvCxnSpPr>
            <p:nvPr/>
          </p:nvCxnSpPr>
          <p:spPr>
            <a:xfrm>
              <a:off x="4932040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065896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/0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44208" y="4725144"/>
            <a:ext cx="1512168" cy="866327"/>
            <a:chOff x="6444208" y="4725144"/>
            <a:chExt cx="1512168" cy="866327"/>
          </a:xfrm>
        </p:grpSpPr>
        <p:sp>
          <p:nvSpPr>
            <p:cNvPr id="8" name="椭圆 7"/>
            <p:cNvSpPr/>
            <p:nvPr/>
          </p:nvSpPr>
          <p:spPr>
            <a:xfrm>
              <a:off x="7164288" y="4725144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100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接箭头连接符 20"/>
            <p:cNvCxnSpPr>
              <a:stCxn id="10" idx="6"/>
              <a:endCxn id="8" idx="2"/>
            </p:cNvCxnSpPr>
            <p:nvPr/>
          </p:nvCxnSpPr>
          <p:spPr>
            <a:xfrm>
              <a:off x="6444208" y="5121188"/>
              <a:ext cx="720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608544" y="522213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/0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52120" y="3552505"/>
            <a:ext cx="956424" cy="1188486"/>
            <a:chOff x="5652120" y="3552505"/>
            <a:chExt cx="956424" cy="1188486"/>
          </a:xfrm>
        </p:grpSpPr>
        <p:sp>
          <p:nvSpPr>
            <p:cNvPr id="9" name="椭圆 8"/>
            <p:cNvSpPr/>
            <p:nvPr/>
          </p:nvSpPr>
          <p:spPr>
            <a:xfrm>
              <a:off x="5652120" y="3552505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101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9" idx="4"/>
              <a:endCxn id="10" idx="0"/>
            </p:cNvCxnSpPr>
            <p:nvPr/>
          </p:nvCxnSpPr>
          <p:spPr>
            <a:xfrm>
              <a:off x="6048164" y="4344593"/>
              <a:ext cx="0" cy="3805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56176" y="437165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/1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139952" y="3501008"/>
            <a:ext cx="881964" cy="1224136"/>
            <a:chOff x="4139952" y="3501008"/>
            <a:chExt cx="881964" cy="1224136"/>
          </a:xfrm>
        </p:grpSpPr>
        <p:sp>
          <p:nvSpPr>
            <p:cNvPr id="6" name="椭圆 5"/>
            <p:cNvSpPr/>
            <p:nvPr/>
          </p:nvSpPr>
          <p:spPr>
            <a:xfrm>
              <a:off x="4139952" y="3501008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110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6" idx="4"/>
              <a:endCxn id="12" idx="0"/>
            </p:cNvCxnSpPr>
            <p:nvPr/>
          </p:nvCxnSpPr>
          <p:spPr>
            <a:xfrm>
              <a:off x="4535996" y="4293096"/>
              <a:ext cx="0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569548" y="4310549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/1</a:t>
              </a:r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27784" y="3473199"/>
            <a:ext cx="943104" cy="1251945"/>
            <a:chOff x="2627784" y="3473199"/>
            <a:chExt cx="943104" cy="1251945"/>
          </a:xfrm>
        </p:grpSpPr>
        <p:sp>
          <p:nvSpPr>
            <p:cNvPr id="7" name="椭圆 6"/>
            <p:cNvSpPr/>
            <p:nvPr/>
          </p:nvSpPr>
          <p:spPr>
            <a:xfrm>
              <a:off x="2627784" y="3473199"/>
              <a:ext cx="792088" cy="7920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111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接箭头连接符 22"/>
            <p:cNvCxnSpPr>
              <a:stCxn id="7" idx="4"/>
              <a:endCxn id="11" idx="0"/>
            </p:cNvCxnSpPr>
            <p:nvPr/>
          </p:nvCxnSpPr>
          <p:spPr>
            <a:xfrm>
              <a:off x="3023828" y="4265287"/>
              <a:ext cx="0" cy="4598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118520" y="4344593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/1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155584"/>
          </a:xfrm>
        </p:spPr>
        <p:txBody>
          <a:bodyPr/>
          <a:lstStyle/>
          <a:p>
            <a:r>
              <a:rPr lang="zh-CN" altLang="en-US" dirty="0"/>
              <a:t>异步时序逻辑电路中的各触发器不是由同一时钟脉冲触发。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异步时序逻辑电路分析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63688" y="2564904"/>
          <a:ext cx="5544616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Visio" r:id="rId4" imgW="2349500" imgH="1511300" progId="Visio.Drawing.11">
                  <p:embed/>
                </p:oleObj>
              </mc:Choice>
              <mc:Fallback>
                <p:oleObj name="Visio" r:id="rId4" imgW="2349500" imgH="15113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564904"/>
                        <a:ext cx="5544616" cy="3312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>
          <a:xfrm>
            <a:off x="3635896" y="3717032"/>
            <a:ext cx="936104" cy="864096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驱动方程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3569" y="1484784"/>
          <a:ext cx="4320480" cy="2580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Visio" r:id="rId4" imgW="2349500" imgH="1511300" progId="Visio.Drawing.11">
                  <p:embed/>
                </p:oleObj>
              </mc:Choice>
              <mc:Fallback>
                <p:oleObj name="Visio" r:id="rId4" imgW="2349500" imgH="15113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9" y="1484784"/>
                        <a:ext cx="4320480" cy="2580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923928" y="3789039"/>
          <a:ext cx="3168352" cy="185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公式" r:id="rId6" imgW="30784800" imgH="17983200" progId="Equation.3">
                  <p:embed/>
                </p:oleObj>
              </mc:Choice>
              <mc:Fallback>
                <p:oleObj name="公式" r:id="rId6" imgW="30784800" imgH="179832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3928" y="3789039"/>
                        <a:ext cx="3168352" cy="1850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状态方程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27584" y="1412776"/>
          <a:ext cx="4340777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Visio" r:id="rId4" imgW="2349500" imgH="1511300" progId="Visio.Drawing.11">
                  <p:embed/>
                </p:oleObj>
              </mc:Choice>
              <mc:Fallback>
                <p:oleObj name="Visio" r:id="rId4" imgW="2349500" imgH="15113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12776"/>
                        <a:ext cx="4340777" cy="25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83768" y="3933056"/>
          <a:ext cx="4464496" cy="199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公式" r:id="rId6" imgW="54559200" imgH="24384000" progId="Equation.3">
                  <p:embed/>
                </p:oleObj>
              </mc:Choice>
              <mc:Fallback>
                <p:oleObj name="公式" r:id="rId6" imgW="54559200" imgH="24384000" progId="Equation.3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3768" y="3933056"/>
                        <a:ext cx="4464496" cy="199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状态转换表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03848" y="2825505"/>
          <a:ext cx="48348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</a:t>
                      </a:r>
                      <a:r>
                        <a:rPr lang="en-US" altLang="zh-CN" sz="1200" baseline="30000" dirty="0" err="1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3414227" y="3331586"/>
            <a:ext cx="293677" cy="2736304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67544" y="1283680"/>
          <a:ext cx="44640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公式" r:id="rId4" imgW="54559200" imgH="24384000" progId="Equation.3">
                  <p:embed/>
                </p:oleObj>
              </mc:Choice>
              <mc:Fallback>
                <p:oleObj name="公式" r:id="rId4" imgW="54559200" imgH="24384000" progId="Equation.3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283680"/>
                        <a:ext cx="446405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39552" y="411424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6" action="ppaction://hlinkfile"/>
              </a:rPr>
              <a:t>状态转移表</a:t>
            </a:r>
            <a:r>
              <a:rPr lang="en-US" altLang="zh-CN" dirty="0"/>
              <a:t>Excel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状态转移图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39552" y="1412776"/>
          <a:ext cx="3888432" cy="331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8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2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1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0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</a:t>
                      </a:r>
                      <a:r>
                        <a:rPr lang="en-US" altLang="zh-CN" sz="1200" baseline="30000" dirty="0" err="1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83568" y="1853570"/>
            <a:ext cx="293677" cy="2871573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4784725" y="1988845"/>
            <a:ext cx="3829050" cy="3291304"/>
            <a:chOff x="0" y="0"/>
            <a:chExt cx="3829050" cy="3291304"/>
          </a:xfrm>
        </p:grpSpPr>
        <p:sp>
          <p:nvSpPr>
            <p:cNvPr id="31" name="椭圆 30"/>
            <p:cNvSpPr/>
            <p:nvPr/>
          </p:nvSpPr>
          <p:spPr>
            <a:xfrm>
              <a:off x="38100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000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082675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001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127250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010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171825" y="100965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011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619250" y="2066925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100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0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>
                  <a:ln>
                    <a:solidFill>
                      <a:schemeClr val="tx1"/>
                    </a:solidFill>
                  </a:ln>
                </a:rPr>
                <a:t>111</a:t>
              </a:r>
              <a:endParaRPr lang="zh-CN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628775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101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981325" y="0"/>
              <a:ext cx="657225" cy="600075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CN" sz="1100">
                  <a:ln>
                    <a:solidFill>
                      <a:schemeClr val="tx1"/>
                    </a:solidFill>
                  </a:ln>
                </a:rPr>
                <a:t>110</a:t>
              </a:r>
              <a:endParaRPr lang="zh-CN" altLang="en-US" sz="1100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39" name="直接箭头连接符 38"/>
            <p:cNvCxnSpPr>
              <a:stCxn id="31" idx="6"/>
              <a:endCxn id="32" idx="2"/>
            </p:cNvCxnSpPr>
            <p:nvPr/>
          </p:nvCxnSpPr>
          <p:spPr>
            <a:xfrm>
              <a:off x="695325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2" idx="6"/>
              <a:endCxn id="33" idx="2"/>
            </p:cNvCxnSpPr>
            <p:nvPr/>
          </p:nvCxnSpPr>
          <p:spPr>
            <a:xfrm>
              <a:off x="1739900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3" idx="6"/>
              <a:endCxn id="34" idx="2"/>
            </p:cNvCxnSpPr>
            <p:nvPr/>
          </p:nvCxnSpPr>
          <p:spPr>
            <a:xfrm>
              <a:off x="2784475" y="1309688"/>
              <a:ext cx="3873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6" idx="4"/>
              <a:endCxn id="31" idx="0"/>
            </p:cNvCxnSpPr>
            <p:nvPr/>
          </p:nvCxnSpPr>
          <p:spPr>
            <a:xfrm>
              <a:off x="328613" y="600075"/>
              <a:ext cx="38100" cy="4095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7" idx="4"/>
              <a:endCxn id="33" idx="1"/>
            </p:cNvCxnSpPr>
            <p:nvPr/>
          </p:nvCxnSpPr>
          <p:spPr>
            <a:xfrm>
              <a:off x="1957388" y="600075"/>
              <a:ext cx="266110" cy="4974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38" idx="4"/>
              <a:endCxn id="33" idx="7"/>
            </p:cNvCxnSpPr>
            <p:nvPr/>
          </p:nvCxnSpPr>
          <p:spPr>
            <a:xfrm flipH="1">
              <a:off x="2688227" y="600075"/>
              <a:ext cx="621711" cy="4974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34" idx="3"/>
              <a:endCxn id="35" idx="7"/>
            </p:cNvCxnSpPr>
            <p:nvPr/>
          </p:nvCxnSpPr>
          <p:spPr>
            <a:xfrm flipH="1">
              <a:off x="2180227" y="1521846"/>
              <a:ext cx="1087846" cy="6329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5" idx="1"/>
              <a:endCxn id="31" idx="5"/>
            </p:cNvCxnSpPr>
            <p:nvPr/>
          </p:nvCxnSpPr>
          <p:spPr>
            <a:xfrm flipH="1" flipV="1">
              <a:off x="599077" y="1521846"/>
              <a:ext cx="1116421" cy="6329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25"/>
            <p:cNvSpPr txBox="1"/>
            <p:nvPr/>
          </p:nvSpPr>
          <p:spPr>
            <a:xfrm>
              <a:off x="1457325" y="2952750"/>
              <a:ext cx="1210588" cy="33855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/>
                <a:t>状态转移图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39552" y="1412776"/>
          <a:ext cx="3888432" cy="331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8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2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2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1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Q</a:t>
                      </a:r>
                      <a:r>
                        <a:rPr lang="en-US" altLang="zh-CN" sz="900" baseline="-25000" dirty="0"/>
                        <a:t>0</a:t>
                      </a:r>
                      <a:r>
                        <a:rPr lang="en-US" altLang="zh-CN" sz="900" baseline="30000" dirty="0"/>
                        <a:t>n+1</a:t>
                      </a:r>
                      <a:endParaRPr lang="zh-CN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</a:t>
                      </a:r>
                      <a:r>
                        <a:rPr lang="en-US" altLang="zh-CN" sz="1200" baseline="30000" dirty="0" err="1"/>
                        <a:t>n</a:t>
                      </a:r>
                      <a:endParaRPr lang="zh-CN" altLang="en-US" sz="12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83568" y="1853570"/>
            <a:ext cx="293677" cy="2871573"/>
            <a:chOff x="608773" y="1988840"/>
            <a:chExt cx="293677" cy="2736304"/>
          </a:xfrm>
        </p:grpSpPr>
        <p:grpSp>
          <p:nvGrpSpPr>
            <p:cNvPr id="6" name="组合 5"/>
            <p:cNvGrpSpPr/>
            <p:nvPr/>
          </p:nvGrpSpPr>
          <p:grpSpPr>
            <a:xfrm>
              <a:off x="608773" y="4509120"/>
              <a:ext cx="288032" cy="216024"/>
              <a:chOff x="6264188" y="2420888"/>
              <a:chExt cx="360040" cy="288032"/>
            </a:xfrm>
          </p:grpSpPr>
          <p:cxnSp>
            <p:nvCxnSpPr>
              <p:cNvPr id="28" name="肘形连接符 2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614418" y="4149080"/>
              <a:ext cx="288032" cy="216024"/>
              <a:chOff x="6264188" y="2420888"/>
              <a:chExt cx="360040" cy="288032"/>
            </a:xfrm>
          </p:grpSpPr>
          <p:cxnSp>
            <p:nvCxnSpPr>
              <p:cNvPr id="26" name="肘形连接符 2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614418" y="3789040"/>
              <a:ext cx="288032" cy="216024"/>
              <a:chOff x="6264188" y="2420888"/>
              <a:chExt cx="360040" cy="288032"/>
            </a:xfrm>
          </p:grpSpPr>
          <p:cxnSp>
            <p:nvCxnSpPr>
              <p:cNvPr id="24" name="肘形连接符 2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608773" y="3429000"/>
              <a:ext cx="288032" cy="216024"/>
              <a:chOff x="6264188" y="2420888"/>
              <a:chExt cx="360040" cy="288032"/>
            </a:xfrm>
          </p:grpSpPr>
          <p:cxnSp>
            <p:nvCxnSpPr>
              <p:cNvPr id="22" name="肘形连接符 21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611560" y="3031105"/>
              <a:ext cx="288032" cy="216024"/>
              <a:chOff x="6264188" y="2420888"/>
              <a:chExt cx="360040" cy="288032"/>
            </a:xfrm>
          </p:grpSpPr>
          <p:cxnSp>
            <p:nvCxnSpPr>
              <p:cNvPr id="20" name="肘形连接符 19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611560" y="2663487"/>
              <a:ext cx="288032" cy="216024"/>
              <a:chOff x="6264188" y="2420888"/>
              <a:chExt cx="360040" cy="288032"/>
            </a:xfrm>
          </p:grpSpPr>
          <p:cxnSp>
            <p:nvCxnSpPr>
              <p:cNvPr id="18" name="肘形连接符 17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14418" y="2278897"/>
              <a:ext cx="288032" cy="216024"/>
              <a:chOff x="6264188" y="2420888"/>
              <a:chExt cx="360040" cy="288032"/>
            </a:xfrm>
          </p:grpSpPr>
          <p:cxnSp>
            <p:nvCxnSpPr>
              <p:cNvPr id="16" name="肘形连接符 15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611560" y="1988840"/>
              <a:ext cx="288032" cy="216024"/>
              <a:chOff x="6264188" y="2420888"/>
              <a:chExt cx="360040" cy="288032"/>
            </a:xfrm>
          </p:grpSpPr>
          <p:cxnSp>
            <p:nvCxnSpPr>
              <p:cNvPr id="14" name="肘形连接符 13"/>
              <p:cNvCxnSpPr/>
              <p:nvPr/>
            </p:nvCxnSpPr>
            <p:spPr>
              <a:xfrm>
                <a:off x="6264188" y="2420888"/>
                <a:ext cx="360040" cy="28803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6444208" y="2420888"/>
                <a:ext cx="0" cy="2160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直接箭头连接符 30"/>
          <p:cNvCxnSpPr/>
          <p:nvPr/>
        </p:nvCxnSpPr>
        <p:spPr>
          <a:xfrm flipV="1">
            <a:off x="4788024" y="980728"/>
            <a:ext cx="0" cy="51125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4788024" y="1772816"/>
            <a:ext cx="39604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4788024" y="1268760"/>
            <a:ext cx="720080" cy="432048"/>
            <a:chOff x="4788024" y="1268760"/>
            <a:chExt cx="720080" cy="43204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507230" y="1268760"/>
            <a:ext cx="720080" cy="432048"/>
            <a:chOff x="4788024" y="1268760"/>
            <a:chExt cx="720080" cy="432048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6227310" y="1268760"/>
            <a:ext cx="720080" cy="432048"/>
            <a:chOff x="4788024" y="1268760"/>
            <a:chExt cx="720080" cy="432048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7668344" y="1233819"/>
            <a:ext cx="720080" cy="432048"/>
            <a:chOff x="4788024" y="1268760"/>
            <a:chExt cx="720080" cy="432048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48264" y="1252122"/>
            <a:ext cx="720080" cy="432048"/>
            <a:chOff x="4788024" y="1268760"/>
            <a:chExt cx="720080" cy="432048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4788024" y="1700808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514806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148064" y="1268760"/>
              <a:ext cx="36004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5508104" y="1268760"/>
              <a:ext cx="0" cy="4320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接连接符 67"/>
          <p:cNvCxnSpPr/>
          <p:nvPr/>
        </p:nvCxnSpPr>
        <p:spPr>
          <a:xfrm>
            <a:off x="8388424" y="1665867"/>
            <a:ext cx="36004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319355" y="89942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</a:t>
            </a:r>
            <a:endParaRPr lang="zh-CN" altLang="en-US" dirty="0"/>
          </a:p>
        </p:txBody>
      </p:sp>
      <p:cxnSp>
        <p:nvCxnSpPr>
          <p:cNvPr id="71" name="直接箭头连接符 70"/>
          <p:cNvCxnSpPr/>
          <p:nvPr/>
        </p:nvCxnSpPr>
        <p:spPr>
          <a:xfrm>
            <a:off x="4788024" y="2636912"/>
            <a:ext cx="39604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508104" y="1268760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227310" y="1268760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948264" y="1233819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7668344" y="1181685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8388424" y="1092217"/>
            <a:ext cx="0" cy="453650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任意多边形 77"/>
          <p:cNvSpPr/>
          <p:nvPr/>
        </p:nvSpPr>
        <p:spPr>
          <a:xfrm>
            <a:off x="4786489" y="2132856"/>
            <a:ext cx="3601155" cy="440267"/>
          </a:xfrm>
          <a:custGeom>
            <a:avLst/>
            <a:gdLst>
              <a:gd name="connsiteX0" fmla="*/ 0 w 3601155"/>
              <a:gd name="connsiteY0" fmla="*/ 406400 h 440267"/>
              <a:gd name="connsiteX1" fmla="*/ 733778 w 3601155"/>
              <a:gd name="connsiteY1" fmla="*/ 406400 h 440267"/>
              <a:gd name="connsiteX2" fmla="*/ 733778 w 3601155"/>
              <a:gd name="connsiteY2" fmla="*/ 0 h 440267"/>
              <a:gd name="connsiteX3" fmla="*/ 1444978 w 3601155"/>
              <a:gd name="connsiteY3" fmla="*/ 0 h 440267"/>
              <a:gd name="connsiteX4" fmla="*/ 1456267 w 3601155"/>
              <a:gd name="connsiteY4" fmla="*/ 428978 h 440267"/>
              <a:gd name="connsiteX5" fmla="*/ 2167467 w 3601155"/>
              <a:gd name="connsiteY5" fmla="*/ 428978 h 440267"/>
              <a:gd name="connsiteX6" fmla="*/ 2167467 w 3601155"/>
              <a:gd name="connsiteY6" fmla="*/ 11289 h 440267"/>
              <a:gd name="connsiteX7" fmla="*/ 2889955 w 3601155"/>
              <a:gd name="connsiteY7" fmla="*/ 11289 h 440267"/>
              <a:gd name="connsiteX8" fmla="*/ 2889955 w 3601155"/>
              <a:gd name="connsiteY8" fmla="*/ 440267 h 440267"/>
              <a:gd name="connsiteX9" fmla="*/ 3601155 w 3601155"/>
              <a:gd name="connsiteY9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1155" h="440267">
                <a:moveTo>
                  <a:pt x="0" y="406400"/>
                </a:moveTo>
                <a:lnTo>
                  <a:pt x="733778" y="406400"/>
                </a:lnTo>
                <a:lnTo>
                  <a:pt x="733778" y="0"/>
                </a:lnTo>
                <a:lnTo>
                  <a:pt x="1444978" y="0"/>
                </a:lnTo>
                <a:lnTo>
                  <a:pt x="1456267" y="428978"/>
                </a:lnTo>
                <a:lnTo>
                  <a:pt x="2167467" y="428978"/>
                </a:lnTo>
                <a:lnTo>
                  <a:pt x="2167467" y="11289"/>
                </a:lnTo>
                <a:lnTo>
                  <a:pt x="2889955" y="11289"/>
                </a:lnTo>
                <a:lnTo>
                  <a:pt x="2889955" y="440267"/>
                </a:lnTo>
                <a:lnTo>
                  <a:pt x="3601155" y="440267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401714" y="205831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baseline="-25000" dirty="0"/>
          </a:p>
        </p:txBody>
      </p:sp>
      <p:cxnSp>
        <p:nvCxnSpPr>
          <p:cNvPr id="81" name="直接箭头连接符 80"/>
          <p:cNvCxnSpPr/>
          <p:nvPr/>
        </p:nvCxnSpPr>
        <p:spPr>
          <a:xfrm>
            <a:off x="4786489" y="3534951"/>
            <a:ext cx="39619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任意多边形 81"/>
          <p:cNvSpPr/>
          <p:nvPr/>
        </p:nvSpPr>
        <p:spPr>
          <a:xfrm>
            <a:off x="4797778" y="2946400"/>
            <a:ext cx="3589866" cy="530578"/>
          </a:xfrm>
          <a:custGeom>
            <a:avLst/>
            <a:gdLst>
              <a:gd name="connsiteX0" fmla="*/ 0 w 3589866"/>
              <a:gd name="connsiteY0" fmla="*/ 496711 h 530578"/>
              <a:gd name="connsiteX1" fmla="*/ 1433689 w 3589866"/>
              <a:gd name="connsiteY1" fmla="*/ 496711 h 530578"/>
              <a:gd name="connsiteX2" fmla="*/ 1433689 w 3589866"/>
              <a:gd name="connsiteY2" fmla="*/ 0 h 530578"/>
              <a:gd name="connsiteX3" fmla="*/ 2878666 w 3589866"/>
              <a:gd name="connsiteY3" fmla="*/ 0 h 530578"/>
              <a:gd name="connsiteX4" fmla="*/ 2878666 w 3589866"/>
              <a:gd name="connsiteY4" fmla="*/ 530578 h 530578"/>
              <a:gd name="connsiteX5" fmla="*/ 3589866 w 3589866"/>
              <a:gd name="connsiteY5" fmla="*/ 530578 h 530578"/>
              <a:gd name="connsiteX6" fmla="*/ 3589866 w 3589866"/>
              <a:gd name="connsiteY6" fmla="*/ 530578 h 53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9866" h="530578">
                <a:moveTo>
                  <a:pt x="0" y="496711"/>
                </a:moveTo>
                <a:lnTo>
                  <a:pt x="1433689" y="496711"/>
                </a:lnTo>
                <a:lnTo>
                  <a:pt x="1433689" y="0"/>
                </a:lnTo>
                <a:lnTo>
                  <a:pt x="2878666" y="0"/>
                </a:lnTo>
                <a:lnTo>
                  <a:pt x="2878666" y="530578"/>
                </a:lnTo>
                <a:lnTo>
                  <a:pt x="3589866" y="530578"/>
                </a:lnTo>
                <a:lnTo>
                  <a:pt x="3589866" y="530578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4401714" y="284770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cxnSp>
        <p:nvCxnSpPr>
          <p:cNvPr id="85" name="直接箭头连接符 84"/>
          <p:cNvCxnSpPr/>
          <p:nvPr/>
        </p:nvCxnSpPr>
        <p:spPr>
          <a:xfrm>
            <a:off x="4786489" y="4498440"/>
            <a:ext cx="39619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多边形 86"/>
          <p:cNvSpPr/>
          <p:nvPr/>
        </p:nvSpPr>
        <p:spPr>
          <a:xfrm>
            <a:off x="4786489" y="3849511"/>
            <a:ext cx="3951111" cy="575733"/>
          </a:xfrm>
          <a:custGeom>
            <a:avLst/>
            <a:gdLst>
              <a:gd name="connsiteX0" fmla="*/ 0 w 3951111"/>
              <a:gd name="connsiteY0" fmla="*/ 553156 h 575733"/>
              <a:gd name="connsiteX1" fmla="*/ 2889955 w 3951111"/>
              <a:gd name="connsiteY1" fmla="*/ 553156 h 575733"/>
              <a:gd name="connsiteX2" fmla="*/ 2889955 w 3951111"/>
              <a:gd name="connsiteY2" fmla="*/ 0 h 575733"/>
              <a:gd name="connsiteX3" fmla="*/ 3601155 w 3951111"/>
              <a:gd name="connsiteY3" fmla="*/ 0 h 575733"/>
              <a:gd name="connsiteX4" fmla="*/ 3612444 w 3951111"/>
              <a:gd name="connsiteY4" fmla="*/ 575733 h 575733"/>
              <a:gd name="connsiteX5" fmla="*/ 3951111 w 3951111"/>
              <a:gd name="connsiteY5" fmla="*/ 575733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111" h="575733">
                <a:moveTo>
                  <a:pt x="0" y="553156"/>
                </a:moveTo>
                <a:lnTo>
                  <a:pt x="2889955" y="553156"/>
                </a:lnTo>
                <a:lnTo>
                  <a:pt x="2889955" y="0"/>
                </a:lnTo>
                <a:lnTo>
                  <a:pt x="3601155" y="0"/>
                </a:lnTo>
                <a:lnTo>
                  <a:pt x="3612444" y="575733"/>
                </a:lnTo>
                <a:lnTo>
                  <a:pt x="3951111" y="57573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>
            <a:off x="8387644" y="2564904"/>
            <a:ext cx="34995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387644" y="3476978"/>
            <a:ext cx="34995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401714" y="39127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cxnSp>
        <p:nvCxnSpPr>
          <p:cNvPr id="96" name="直接箭头连接符 95"/>
          <p:cNvCxnSpPr/>
          <p:nvPr/>
        </p:nvCxnSpPr>
        <p:spPr>
          <a:xfrm>
            <a:off x="4797778" y="5373216"/>
            <a:ext cx="393982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任意多边形 96"/>
          <p:cNvSpPr/>
          <p:nvPr/>
        </p:nvSpPr>
        <p:spPr>
          <a:xfrm>
            <a:off x="4786489" y="4725143"/>
            <a:ext cx="3951111" cy="575733"/>
          </a:xfrm>
          <a:custGeom>
            <a:avLst/>
            <a:gdLst>
              <a:gd name="connsiteX0" fmla="*/ 0 w 3951111"/>
              <a:gd name="connsiteY0" fmla="*/ 553156 h 575733"/>
              <a:gd name="connsiteX1" fmla="*/ 2889955 w 3951111"/>
              <a:gd name="connsiteY1" fmla="*/ 553156 h 575733"/>
              <a:gd name="connsiteX2" fmla="*/ 2889955 w 3951111"/>
              <a:gd name="connsiteY2" fmla="*/ 0 h 575733"/>
              <a:gd name="connsiteX3" fmla="*/ 3601155 w 3951111"/>
              <a:gd name="connsiteY3" fmla="*/ 0 h 575733"/>
              <a:gd name="connsiteX4" fmla="*/ 3612444 w 3951111"/>
              <a:gd name="connsiteY4" fmla="*/ 575733 h 575733"/>
              <a:gd name="connsiteX5" fmla="*/ 3951111 w 3951111"/>
              <a:gd name="connsiteY5" fmla="*/ 575733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111" h="575733">
                <a:moveTo>
                  <a:pt x="0" y="553156"/>
                </a:moveTo>
                <a:lnTo>
                  <a:pt x="2889955" y="553156"/>
                </a:lnTo>
                <a:lnTo>
                  <a:pt x="2889955" y="0"/>
                </a:lnTo>
                <a:lnTo>
                  <a:pt x="3601155" y="0"/>
                </a:lnTo>
                <a:lnTo>
                  <a:pt x="3612444" y="575733"/>
                </a:lnTo>
                <a:lnTo>
                  <a:pt x="3951111" y="57573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4474639" y="472514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4928303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928303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928303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687250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687250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687250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6427441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427441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6427441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7095046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095046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095046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863114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7863114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863114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8417924" y="391279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8417924" y="293939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417924" y="21225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采用小规模集成门电路和触发器设计； </a:t>
            </a:r>
            <a:endParaRPr lang="en-US" altLang="zh-CN" dirty="0"/>
          </a:p>
          <a:p>
            <a:r>
              <a:rPr lang="zh-CN" altLang="en-US" dirty="0"/>
              <a:t>采用标准的中规模集成电路设计； </a:t>
            </a:r>
            <a:endParaRPr lang="en-US" altLang="zh-CN" dirty="0"/>
          </a:p>
          <a:p>
            <a:r>
              <a:rPr lang="zh-CN" altLang="en-US" dirty="0"/>
              <a:t>采用可编程逻辑器件</a:t>
            </a:r>
            <a:r>
              <a:rPr lang="en-US" altLang="zh-CN" dirty="0"/>
              <a:t>PLD</a:t>
            </a:r>
            <a:r>
              <a:rPr lang="zh-CN" altLang="en-US" dirty="0"/>
              <a:t>设计。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同步时序逻辑电路的设计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触发器是实现数字电路时序逻辑功能的关键器件。</a:t>
            </a:r>
            <a:endParaRPr lang="en-US" altLang="zh-CN" dirty="0"/>
          </a:p>
          <a:p>
            <a:r>
              <a:rPr lang="zh-CN" altLang="zh-CN" dirty="0"/>
              <a:t>它是一个具有两个稳定状态的单元电路。</a:t>
            </a:r>
            <a:endParaRPr lang="en-US" altLang="zh-CN" dirty="0"/>
          </a:p>
          <a:p>
            <a:r>
              <a:rPr lang="zh-CN" altLang="zh-CN" dirty="0"/>
              <a:t>其特征都是将输出反馈到输入。</a:t>
            </a:r>
            <a:endParaRPr lang="en-US" altLang="zh-CN" dirty="0"/>
          </a:p>
          <a:p>
            <a:r>
              <a:rPr lang="zh-CN" altLang="zh-CN" dirty="0"/>
              <a:t>即使输入发生变化，反馈的输出依然可以“锁存”上一时刻的输入。</a:t>
            </a:r>
            <a:endParaRPr lang="en-US" altLang="zh-CN" dirty="0"/>
          </a:p>
          <a:p>
            <a:r>
              <a:rPr lang="zh-CN" altLang="zh-CN" dirty="0"/>
              <a:t>电路状态的变化可以由输入信号的电平、脉冲、或边沿来触发。故而称为“触发器”。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10.3 </a:t>
            </a:r>
            <a:r>
              <a:rPr lang="zh-CN" altLang="en-US" dirty="0"/>
              <a:t>触发器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分析逻辑功能，确定输入输出和状态；</a:t>
            </a:r>
            <a:endParaRPr lang="en-US" altLang="zh-CN" dirty="0"/>
          </a:p>
          <a:p>
            <a:r>
              <a:rPr lang="zh-CN" altLang="en-US" dirty="0"/>
              <a:t>画出状态转移图；</a:t>
            </a:r>
            <a:endParaRPr lang="en-US" altLang="zh-CN" dirty="0"/>
          </a:p>
          <a:p>
            <a:r>
              <a:rPr lang="zh-CN" altLang="en-US" dirty="0"/>
              <a:t>状态化简；</a:t>
            </a:r>
            <a:endParaRPr lang="en-US" altLang="zh-CN" dirty="0"/>
          </a:p>
          <a:p>
            <a:r>
              <a:rPr lang="zh-CN" altLang="en-US" dirty="0"/>
              <a:t>状态编码；</a:t>
            </a:r>
            <a:endParaRPr lang="en-US" altLang="zh-CN" dirty="0"/>
          </a:p>
          <a:p>
            <a:r>
              <a:rPr lang="zh-CN" altLang="en-US" dirty="0"/>
              <a:t>确定触发器类型，写出状态方程，驱动方程和输出方程；</a:t>
            </a:r>
            <a:endParaRPr lang="en-US" altLang="zh-CN" dirty="0"/>
          </a:p>
          <a:p>
            <a:r>
              <a:rPr lang="zh-CN" altLang="en-US" dirty="0"/>
              <a:t>画逻辑图，检查电路是否能够自启动。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27592"/>
          </a:xfrm>
        </p:spPr>
        <p:txBody>
          <a:bodyPr/>
          <a:lstStyle/>
          <a:p>
            <a:r>
              <a:rPr lang="zh-CN" altLang="en-US" dirty="0"/>
              <a:t>设计一个串行数据检测器，要求连续输入</a:t>
            </a:r>
            <a:r>
              <a:rPr lang="en-US" altLang="zh-CN" dirty="0"/>
              <a:t>3</a:t>
            </a:r>
            <a:r>
              <a:rPr lang="zh-CN" altLang="en-US" dirty="0"/>
              <a:t>个或</a:t>
            </a:r>
            <a:r>
              <a:rPr lang="en-US" altLang="zh-CN" dirty="0"/>
              <a:t>3</a:t>
            </a:r>
            <a:r>
              <a:rPr lang="zh-CN" altLang="en-US" dirty="0"/>
              <a:t>个以上的</a:t>
            </a:r>
            <a:r>
              <a:rPr lang="en-US" altLang="zh-CN" dirty="0"/>
              <a:t>1</a:t>
            </a:r>
            <a:r>
              <a:rPr lang="zh-CN" altLang="en-US" dirty="0"/>
              <a:t>时输出为</a:t>
            </a:r>
            <a:r>
              <a:rPr lang="en-US" altLang="zh-CN" dirty="0"/>
              <a:t>1</a:t>
            </a:r>
            <a:r>
              <a:rPr lang="zh-CN" altLang="en-US" dirty="0"/>
              <a:t>，否则输出为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683568" y="2420888"/>
            <a:ext cx="7416824" cy="3384376"/>
            <a:chOff x="683568" y="2420888"/>
            <a:chExt cx="7416824" cy="3384376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115616" y="2420888"/>
              <a:ext cx="0" cy="338437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115616" y="3356992"/>
              <a:ext cx="66967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5616" y="2636912"/>
              <a:ext cx="936104" cy="576064"/>
              <a:chOff x="1115616" y="2636912"/>
              <a:chExt cx="936104" cy="576064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2051720" y="2636912"/>
              <a:ext cx="936104" cy="576064"/>
              <a:chOff x="1115616" y="2636912"/>
              <a:chExt cx="936104" cy="576064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2987824" y="2636912"/>
              <a:ext cx="936104" cy="576064"/>
              <a:chOff x="1115616" y="2636912"/>
              <a:chExt cx="936104" cy="576064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3923928" y="2636912"/>
              <a:ext cx="936104" cy="576064"/>
              <a:chOff x="1115616" y="2636912"/>
              <a:chExt cx="936104" cy="576064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4860032" y="2636912"/>
              <a:ext cx="936104" cy="576064"/>
              <a:chOff x="1115616" y="2636912"/>
              <a:chExt cx="936104" cy="576064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5796136" y="2636912"/>
              <a:ext cx="936104" cy="576064"/>
              <a:chOff x="1115616" y="2636912"/>
              <a:chExt cx="936104" cy="576064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/>
            <p:cNvGrpSpPr/>
            <p:nvPr/>
          </p:nvGrpSpPr>
          <p:grpSpPr>
            <a:xfrm>
              <a:off x="6732240" y="2636912"/>
              <a:ext cx="936104" cy="576064"/>
              <a:chOff x="1115616" y="2636912"/>
              <a:chExt cx="936104" cy="576064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115616" y="3212976"/>
                <a:ext cx="504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1619672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619672" y="2636912"/>
                <a:ext cx="4320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051720" y="2636912"/>
                <a:ext cx="0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直接连接符 50"/>
            <p:cNvCxnSpPr/>
            <p:nvPr/>
          </p:nvCxnSpPr>
          <p:spPr>
            <a:xfrm>
              <a:off x="7668344" y="3212976"/>
              <a:ext cx="4320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1115616" y="4437112"/>
              <a:ext cx="6768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1115616" y="5589240"/>
              <a:ext cx="6768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051720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987824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920196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4860032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801946" y="2636912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6732240" y="2629544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68344" y="2629544"/>
              <a:ext cx="0" cy="31683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115616" y="4365104"/>
              <a:ext cx="118813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2303748" y="3717032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2303748" y="3717032"/>
              <a:ext cx="280831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112060" y="3717032"/>
              <a:ext cx="140415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516216" y="3717032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516216" y="4365104"/>
              <a:ext cx="115212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636322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6530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91880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78738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414842" y="393233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50946" y="392841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261309" y="392828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3568" y="2629544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cp</a:t>
              </a:r>
              <a:endParaRPr lang="zh-CN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55576" y="386104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1115616" y="5517232"/>
              <a:ext cx="3744416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4860032" y="4869160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860032" y="4869160"/>
              <a:ext cx="18722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732240" y="4869160"/>
              <a:ext cx="0" cy="64807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6732240" y="5517232"/>
              <a:ext cx="93610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755576" y="4869160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19680"/>
          </a:xfrm>
        </p:spPr>
        <p:txBody>
          <a:bodyPr/>
          <a:lstStyle/>
          <a:p>
            <a:r>
              <a:rPr lang="zh-CN" altLang="en-US" dirty="0"/>
              <a:t>输入：</a:t>
            </a:r>
            <a:r>
              <a:rPr lang="en-US" altLang="zh-CN" dirty="0"/>
              <a:t>X</a:t>
            </a:r>
            <a:r>
              <a:rPr lang="zh-CN" altLang="en-US" dirty="0"/>
              <a:t>；输出：</a:t>
            </a:r>
            <a:r>
              <a:rPr lang="en-US" altLang="zh-CN" dirty="0"/>
              <a:t>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输入计数功能：至少应该记住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脉冲，分别记为：</a:t>
            </a: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,S</a:t>
            </a:r>
            <a:r>
              <a:rPr lang="en-US" altLang="zh-CN" baseline="-25000" dirty="0"/>
              <a:t>2</a:t>
            </a:r>
            <a:r>
              <a:rPr lang="en-US" altLang="zh-CN" dirty="0"/>
              <a:t>,S</a:t>
            </a:r>
            <a:r>
              <a:rPr lang="en-US" altLang="zh-CN" baseline="-25000" dirty="0"/>
              <a:t>3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状态转移图如下：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475656" y="3715221"/>
            <a:ext cx="6302495" cy="2603391"/>
            <a:chOff x="1475656" y="3715221"/>
            <a:chExt cx="6302495" cy="2603391"/>
          </a:xfrm>
        </p:grpSpPr>
        <p:grpSp>
          <p:nvGrpSpPr>
            <p:cNvPr id="28" name="组合 27"/>
            <p:cNvGrpSpPr/>
            <p:nvPr/>
          </p:nvGrpSpPr>
          <p:grpSpPr>
            <a:xfrm>
              <a:off x="1475656" y="3715221"/>
              <a:ext cx="6302495" cy="2603391"/>
              <a:chOff x="1475656" y="3715221"/>
              <a:chExt cx="6302495" cy="260339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205172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371867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692014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1216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9" name="直接箭头连接符 8"/>
              <p:cNvCxnSpPr>
                <a:stCxn id="4" idx="6"/>
                <a:endCxn id="5" idx="2"/>
              </p:cNvCxnSpPr>
              <p:nvPr/>
            </p:nvCxnSpPr>
            <p:spPr>
              <a:xfrm>
                <a:off x="2771800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771800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1/0</a:t>
                </a:r>
                <a:endParaRPr lang="zh-CN" altLang="en-US" dirty="0"/>
              </a:p>
            </p:txBody>
          </p:sp>
          <p:cxnSp>
            <p:nvCxnSpPr>
              <p:cNvPr id="12" name="直接箭头连接符 11"/>
              <p:cNvCxnSpPr>
                <a:stCxn id="5" idx="6"/>
                <a:endCxn id="6" idx="2"/>
              </p:cNvCxnSpPr>
              <p:nvPr/>
            </p:nvCxnSpPr>
            <p:spPr>
              <a:xfrm>
                <a:off x="4091947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067944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1/0</a:t>
                </a:r>
                <a:endParaRPr lang="zh-CN" altLang="en-US" dirty="0"/>
              </a:p>
            </p:txBody>
          </p:sp>
          <p:cxnSp>
            <p:nvCxnSpPr>
              <p:cNvPr id="15" name="直接箭头连接符 14"/>
              <p:cNvCxnSpPr>
                <a:stCxn id="6" idx="6"/>
                <a:endCxn id="7" idx="2"/>
              </p:cNvCxnSpPr>
              <p:nvPr/>
            </p:nvCxnSpPr>
            <p:spPr>
              <a:xfrm>
                <a:off x="5412094" y="4761148"/>
                <a:ext cx="60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389003" y="438926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1/1</a:t>
                </a:r>
                <a:endParaRPr lang="zh-CN" altLang="en-US" dirty="0"/>
              </a:p>
            </p:txBody>
          </p:sp>
          <p:cxnSp>
            <p:nvCxnSpPr>
              <p:cNvPr id="18" name="直接箭头连接符 17"/>
              <p:cNvCxnSpPr>
                <a:endCxn id="4" idx="2"/>
              </p:cNvCxnSpPr>
              <p:nvPr/>
            </p:nvCxnSpPr>
            <p:spPr>
              <a:xfrm>
                <a:off x="1475656" y="4758592"/>
                <a:ext cx="576064" cy="25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任意多边形 19"/>
              <p:cNvSpPr/>
              <p:nvPr/>
            </p:nvSpPr>
            <p:spPr>
              <a:xfrm>
                <a:off x="2472267" y="4073016"/>
                <a:ext cx="1253066" cy="363517"/>
              </a:xfrm>
              <a:custGeom>
                <a:avLst/>
                <a:gdLst>
                  <a:gd name="connsiteX0" fmla="*/ 1253066 w 1253066"/>
                  <a:gd name="connsiteY0" fmla="*/ 363517 h 363517"/>
                  <a:gd name="connsiteX1" fmla="*/ 1061155 w 1253066"/>
                  <a:gd name="connsiteY1" fmla="*/ 58717 h 363517"/>
                  <a:gd name="connsiteX2" fmla="*/ 259644 w 1253066"/>
                  <a:gd name="connsiteY2" fmla="*/ 24851 h 363517"/>
                  <a:gd name="connsiteX3" fmla="*/ 0 w 1253066"/>
                  <a:gd name="connsiteY3" fmla="*/ 340940 h 36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066" h="363517">
                    <a:moveTo>
                      <a:pt x="1253066" y="363517"/>
                    </a:moveTo>
                    <a:cubicBezTo>
                      <a:pt x="1239895" y="239339"/>
                      <a:pt x="1226725" y="115161"/>
                      <a:pt x="1061155" y="58717"/>
                    </a:cubicBezTo>
                    <a:cubicBezTo>
                      <a:pt x="895585" y="2273"/>
                      <a:pt x="436503" y="-22186"/>
                      <a:pt x="259644" y="24851"/>
                    </a:cubicBezTo>
                    <a:cubicBezTo>
                      <a:pt x="82785" y="71888"/>
                      <a:pt x="41392" y="206414"/>
                      <a:pt x="0" y="3409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71799" y="371522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2573867" y="5057422"/>
                <a:ext cx="2438400" cy="451666"/>
              </a:xfrm>
              <a:custGeom>
                <a:avLst/>
                <a:gdLst>
                  <a:gd name="connsiteX0" fmla="*/ 2438400 w 2438400"/>
                  <a:gd name="connsiteY0" fmla="*/ 33867 h 451666"/>
                  <a:gd name="connsiteX1" fmla="*/ 1151466 w 2438400"/>
                  <a:gd name="connsiteY1" fmla="*/ 451556 h 451666"/>
                  <a:gd name="connsiteX2" fmla="*/ 0 w 2438400"/>
                  <a:gd name="connsiteY2" fmla="*/ 0 h 45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8400" h="451666">
                    <a:moveTo>
                      <a:pt x="2438400" y="33867"/>
                    </a:moveTo>
                    <a:cubicBezTo>
                      <a:pt x="1998133" y="245533"/>
                      <a:pt x="1557866" y="457200"/>
                      <a:pt x="1151466" y="451556"/>
                    </a:cubicBezTo>
                    <a:cubicBezTo>
                      <a:pt x="745066" y="445912"/>
                      <a:pt x="372533" y="222956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6212" y="550908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637867" y="4424337"/>
                <a:ext cx="542043" cy="651879"/>
              </a:xfrm>
              <a:custGeom>
                <a:avLst/>
                <a:gdLst>
                  <a:gd name="connsiteX0" fmla="*/ 0 w 542043"/>
                  <a:gd name="connsiteY0" fmla="*/ 113796 h 651879"/>
                  <a:gd name="connsiteX1" fmla="*/ 327377 w 542043"/>
                  <a:gd name="connsiteY1" fmla="*/ 12196 h 651879"/>
                  <a:gd name="connsiteX2" fmla="*/ 541866 w 542043"/>
                  <a:gd name="connsiteY2" fmla="*/ 362152 h 651879"/>
                  <a:gd name="connsiteX3" fmla="*/ 293511 w 542043"/>
                  <a:gd name="connsiteY3" fmla="*/ 644374 h 651879"/>
                  <a:gd name="connsiteX4" fmla="*/ 33866 w 542043"/>
                  <a:gd name="connsiteY4" fmla="*/ 542774 h 6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43" h="651879">
                    <a:moveTo>
                      <a:pt x="0" y="113796"/>
                    </a:moveTo>
                    <a:cubicBezTo>
                      <a:pt x="118533" y="42299"/>
                      <a:pt x="237066" y="-29197"/>
                      <a:pt x="327377" y="12196"/>
                    </a:cubicBezTo>
                    <a:cubicBezTo>
                      <a:pt x="417688" y="53589"/>
                      <a:pt x="547510" y="256789"/>
                      <a:pt x="541866" y="362152"/>
                    </a:cubicBezTo>
                    <a:cubicBezTo>
                      <a:pt x="536222" y="467515"/>
                      <a:pt x="378178" y="614270"/>
                      <a:pt x="293511" y="644374"/>
                    </a:cubicBezTo>
                    <a:cubicBezTo>
                      <a:pt x="208844" y="674478"/>
                      <a:pt x="121355" y="608626"/>
                      <a:pt x="33866" y="542774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79910" y="456561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1/1</a:t>
                </a:r>
                <a:endParaRPr lang="zh-CN" altLang="en-US" dirty="0"/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2415822" y="5091289"/>
                <a:ext cx="3973689" cy="1128889"/>
              </a:xfrm>
              <a:custGeom>
                <a:avLst/>
                <a:gdLst>
                  <a:gd name="connsiteX0" fmla="*/ 3973689 w 3973689"/>
                  <a:gd name="connsiteY0" fmla="*/ 0 h 1128889"/>
                  <a:gd name="connsiteX1" fmla="*/ 2178756 w 3973689"/>
                  <a:gd name="connsiteY1" fmla="*/ 1128889 h 1128889"/>
                  <a:gd name="connsiteX2" fmla="*/ 0 w 3973689"/>
                  <a:gd name="connsiteY2" fmla="*/ 0 h 112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73689" h="1128889">
                    <a:moveTo>
                      <a:pt x="3973689" y="0"/>
                    </a:moveTo>
                    <a:cubicBezTo>
                      <a:pt x="3407363" y="564444"/>
                      <a:pt x="2841037" y="1128889"/>
                      <a:pt x="2178756" y="1128889"/>
                    </a:cubicBezTo>
                    <a:cubicBezTo>
                      <a:pt x="1516475" y="1128889"/>
                      <a:pt x="758237" y="564444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02666" y="594928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1760083" y="4144780"/>
              <a:ext cx="565428" cy="517531"/>
            </a:xfrm>
            <a:custGeom>
              <a:avLst/>
              <a:gdLst>
                <a:gd name="connsiteX0" fmla="*/ 565428 w 565428"/>
                <a:gd name="connsiteY0" fmla="*/ 291753 h 517531"/>
                <a:gd name="connsiteX1" fmla="*/ 486406 w 565428"/>
                <a:gd name="connsiteY1" fmla="*/ 43398 h 517531"/>
                <a:gd name="connsiteX2" fmla="*/ 91295 w 565428"/>
                <a:gd name="connsiteY2" fmla="*/ 32109 h 517531"/>
                <a:gd name="connsiteX3" fmla="*/ 12273 w 565428"/>
                <a:gd name="connsiteY3" fmla="*/ 370776 h 517531"/>
                <a:gd name="connsiteX4" fmla="*/ 283206 w 565428"/>
                <a:gd name="connsiteY4" fmla="*/ 517531 h 51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428" h="517531">
                  <a:moveTo>
                    <a:pt x="565428" y="291753"/>
                  </a:moveTo>
                  <a:cubicBezTo>
                    <a:pt x="565428" y="189212"/>
                    <a:pt x="565428" y="86672"/>
                    <a:pt x="486406" y="43398"/>
                  </a:cubicBezTo>
                  <a:cubicBezTo>
                    <a:pt x="407384" y="124"/>
                    <a:pt x="170317" y="-22454"/>
                    <a:pt x="91295" y="32109"/>
                  </a:cubicBezTo>
                  <a:cubicBezTo>
                    <a:pt x="12273" y="86672"/>
                    <a:pt x="-19712" y="289872"/>
                    <a:pt x="12273" y="370776"/>
                  </a:cubicBezTo>
                  <a:cubicBezTo>
                    <a:pt x="44258" y="451680"/>
                    <a:pt x="163732" y="484605"/>
                    <a:pt x="283206" y="51753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69950" y="382039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83576"/>
          </a:xfrm>
        </p:spPr>
        <p:txBody>
          <a:bodyPr/>
          <a:lstStyle/>
          <a:p>
            <a:r>
              <a:rPr lang="zh-CN" altLang="en-US" dirty="0"/>
              <a:t>如果某些状态在输入相同的情况下，输出和次态也相同，则可以合并成一个状态。如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状态化简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02784" y="2530025"/>
            <a:ext cx="5256584" cy="2081409"/>
            <a:chOff x="1043609" y="2413526"/>
            <a:chExt cx="5256584" cy="2081409"/>
          </a:xfrm>
        </p:grpSpPr>
        <p:grpSp>
          <p:nvGrpSpPr>
            <p:cNvPr id="4" name="组合 3"/>
            <p:cNvGrpSpPr/>
            <p:nvPr/>
          </p:nvGrpSpPr>
          <p:grpSpPr>
            <a:xfrm>
              <a:off x="1043609" y="2413526"/>
              <a:ext cx="5256584" cy="2081409"/>
              <a:chOff x="1475656" y="3715221"/>
              <a:chExt cx="6302495" cy="2504957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05172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371867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92014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012160" y="4437112"/>
                <a:ext cx="720080" cy="64807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cxnSp>
            <p:nvCxnSpPr>
              <p:cNvPr id="9" name="直接箭头连接符 8"/>
              <p:cNvCxnSpPr>
                <a:stCxn id="5" idx="6"/>
                <a:endCxn id="6" idx="2"/>
              </p:cNvCxnSpPr>
              <p:nvPr/>
            </p:nvCxnSpPr>
            <p:spPr>
              <a:xfrm>
                <a:off x="2771800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771800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1/0</a:t>
                </a:r>
                <a:endParaRPr lang="zh-CN" altLang="en-US" dirty="0"/>
              </a:p>
            </p:txBody>
          </p:sp>
          <p:cxnSp>
            <p:nvCxnSpPr>
              <p:cNvPr id="11" name="直接箭头连接符 10"/>
              <p:cNvCxnSpPr>
                <a:stCxn id="6" idx="6"/>
                <a:endCxn id="7" idx="2"/>
              </p:cNvCxnSpPr>
              <p:nvPr/>
            </p:nvCxnSpPr>
            <p:spPr>
              <a:xfrm>
                <a:off x="4091947" y="4761148"/>
                <a:ext cx="60006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4067944" y="442793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1/0</a:t>
                </a:r>
                <a:endParaRPr lang="zh-CN" altLang="en-US" dirty="0"/>
              </a:p>
            </p:txBody>
          </p:sp>
          <p:cxnSp>
            <p:nvCxnSpPr>
              <p:cNvPr id="13" name="直接箭头连接符 12"/>
              <p:cNvCxnSpPr>
                <a:stCxn id="7" idx="6"/>
                <a:endCxn id="8" idx="2"/>
              </p:cNvCxnSpPr>
              <p:nvPr/>
            </p:nvCxnSpPr>
            <p:spPr>
              <a:xfrm>
                <a:off x="5412094" y="4761148"/>
                <a:ext cx="6000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389003" y="438926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1/1</a:t>
                </a:r>
                <a:endParaRPr lang="zh-CN" altLang="en-US" dirty="0"/>
              </a:p>
            </p:txBody>
          </p:sp>
          <p:cxnSp>
            <p:nvCxnSpPr>
              <p:cNvPr id="15" name="直接箭头连接符 14"/>
              <p:cNvCxnSpPr>
                <a:endCxn id="5" idx="2"/>
              </p:cNvCxnSpPr>
              <p:nvPr/>
            </p:nvCxnSpPr>
            <p:spPr>
              <a:xfrm>
                <a:off x="1475656" y="4758592"/>
                <a:ext cx="576064" cy="25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任意多边形 15"/>
              <p:cNvSpPr/>
              <p:nvPr/>
            </p:nvSpPr>
            <p:spPr>
              <a:xfrm>
                <a:off x="2472267" y="4073016"/>
                <a:ext cx="1253066" cy="363517"/>
              </a:xfrm>
              <a:custGeom>
                <a:avLst/>
                <a:gdLst>
                  <a:gd name="connsiteX0" fmla="*/ 1253066 w 1253066"/>
                  <a:gd name="connsiteY0" fmla="*/ 363517 h 363517"/>
                  <a:gd name="connsiteX1" fmla="*/ 1061155 w 1253066"/>
                  <a:gd name="connsiteY1" fmla="*/ 58717 h 363517"/>
                  <a:gd name="connsiteX2" fmla="*/ 259644 w 1253066"/>
                  <a:gd name="connsiteY2" fmla="*/ 24851 h 363517"/>
                  <a:gd name="connsiteX3" fmla="*/ 0 w 1253066"/>
                  <a:gd name="connsiteY3" fmla="*/ 340940 h 36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066" h="363517">
                    <a:moveTo>
                      <a:pt x="1253066" y="363517"/>
                    </a:moveTo>
                    <a:cubicBezTo>
                      <a:pt x="1239895" y="239339"/>
                      <a:pt x="1226725" y="115161"/>
                      <a:pt x="1061155" y="58717"/>
                    </a:cubicBezTo>
                    <a:cubicBezTo>
                      <a:pt x="895585" y="2273"/>
                      <a:pt x="436503" y="-22186"/>
                      <a:pt x="259644" y="24851"/>
                    </a:cubicBezTo>
                    <a:cubicBezTo>
                      <a:pt x="82785" y="71888"/>
                      <a:pt x="41392" y="206414"/>
                      <a:pt x="0" y="34094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71799" y="371522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2573867" y="5057422"/>
                <a:ext cx="2438400" cy="451666"/>
              </a:xfrm>
              <a:custGeom>
                <a:avLst/>
                <a:gdLst>
                  <a:gd name="connsiteX0" fmla="*/ 2438400 w 2438400"/>
                  <a:gd name="connsiteY0" fmla="*/ 33867 h 451666"/>
                  <a:gd name="connsiteX1" fmla="*/ 1151466 w 2438400"/>
                  <a:gd name="connsiteY1" fmla="*/ 451556 h 451666"/>
                  <a:gd name="connsiteX2" fmla="*/ 0 w 2438400"/>
                  <a:gd name="connsiteY2" fmla="*/ 0 h 45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8400" h="451666">
                    <a:moveTo>
                      <a:pt x="2438400" y="33867"/>
                    </a:moveTo>
                    <a:cubicBezTo>
                      <a:pt x="1998133" y="245533"/>
                      <a:pt x="1557866" y="457200"/>
                      <a:pt x="1151466" y="451556"/>
                    </a:cubicBezTo>
                    <a:cubicBezTo>
                      <a:pt x="745066" y="445912"/>
                      <a:pt x="372533" y="222956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26212" y="550908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6637867" y="4424337"/>
                <a:ext cx="542043" cy="651879"/>
              </a:xfrm>
              <a:custGeom>
                <a:avLst/>
                <a:gdLst>
                  <a:gd name="connsiteX0" fmla="*/ 0 w 542043"/>
                  <a:gd name="connsiteY0" fmla="*/ 113796 h 651879"/>
                  <a:gd name="connsiteX1" fmla="*/ 327377 w 542043"/>
                  <a:gd name="connsiteY1" fmla="*/ 12196 h 651879"/>
                  <a:gd name="connsiteX2" fmla="*/ 541866 w 542043"/>
                  <a:gd name="connsiteY2" fmla="*/ 362152 h 651879"/>
                  <a:gd name="connsiteX3" fmla="*/ 293511 w 542043"/>
                  <a:gd name="connsiteY3" fmla="*/ 644374 h 651879"/>
                  <a:gd name="connsiteX4" fmla="*/ 33866 w 542043"/>
                  <a:gd name="connsiteY4" fmla="*/ 542774 h 6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43" h="651879">
                    <a:moveTo>
                      <a:pt x="0" y="113796"/>
                    </a:moveTo>
                    <a:cubicBezTo>
                      <a:pt x="118533" y="42299"/>
                      <a:pt x="237066" y="-29197"/>
                      <a:pt x="327377" y="12196"/>
                    </a:cubicBezTo>
                    <a:cubicBezTo>
                      <a:pt x="417688" y="53589"/>
                      <a:pt x="547510" y="256789"/>
                      <a:pt x="541866" y="362152"/>
                    </a:cubicBezTo>
                    <a:cubicBezTo>
                      <a:pt x="536222" y="467515"/>
                      <a:pt x="378178" y="614270"/>
                      <a:pt x="293511" y="644374"/>
                    </a:cubicBezTo>
                    <a:cubicBezTo>
                      <a:pt x="208844" y="674478"/>
                      <a:pt x="121355" y="608626"/>
                      <a:pt x="33866" y="542774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9910" y="456561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1/1</a:t>
                </a:r>
                <a:endParaRPr lang="zh-CN" altLang="en-US" dirty="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2415822" y="5091289"/>
                <a:ext cx="3973689" cy="1128889"/>
              </a:xfrm>
              <a:custGeom>
                <a:avLst/>
                <a:gdLst>
                  <a:gd name="connsiteX0" fmla="*/ 3973689 w 3973689"/>
                  <a:gd name="connsiteY0" fmla="*/ 0 h 1128889"/>
                  <a:gd name="connsiteX1" fmla="*/ 2178756 w 3973689"/>
                  <a:gd name="connsiteY1" fmla="*/ 1128889 h 1128889"/>
                  <a:gd name="connsiteX2" fmla="*/ 0 w 3973689"/>
                  <a:gd name="connsiteY2" fmla="*/ 0 h 112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73689" h="1128889">
                    <a:moveTo>
                      <a:pt x="3973689" y="0"/>
                    </a:moveTo>
                    <a:cubicBezTo>
                      <a:pt x="3407363" y="564444"/>
                      <a:pt x="2841037" y="1128889"/>
                      <a:pt x="2178756" y="1128889"/>
                    </a:cubicBezTo>
                    <a:cubicBezTo>
                      <a:pt x="1516475" y="1128889"/>
                      <a:pt x="758237" y="564444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367065" y="576779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0/0</a:t>
                </a:r>
                <a:endParaRPr lang="zh-CN" altLang="en-US" dirty="0"/>
              </a:p>
            </p:txBody>
          </p:sp>
        </p:grpSp>
        <p:sp>
          <p:nvSpPr>
            <p:cNvPr id="24" name="任意多边形 23"/>
            <p:cNvSpPr/>
            <p:nvPr/>
          </p:nvSpPr>
          <p:spPr>
            <a:xfrm>
              <a:off x="1371366" y="2701403"/>
              <a:ext cx="427506" cy="414330"/>
            </a:xfrm>
            <a:custGeom>
              <a:avLst/>
              <a:gdLst>
                <a:gd name="connsiteX0" fmla="*/ 412278 w 427506"/>
                <a:gd name="connsiteY0" fmla="*/ 301441 h 414330"/>
                <a:gd name="connsiteX1" fmla="*/ 389701 w 427506"/>
                <a:gd name="connsiteY1" fmla="*/ 30508 h 414330"/>
                <a:gd name="connsiteX2" fmla="*/ 84901 w 427506"/>
                <a:gd name="connsiteY2" fmla="*/ 41797 h 414330"/>
                <a:gd name="connsiteX3" fmla="*/ 5878 w 427506"/>
                <a:gd name="connsiteY3" fmla="*/ 346597 h 414330"/>
                <a:gd name="connsiteX4" fmla="*/ 209078 w 427506"/>
                <a:gd name="connsiteY4" fmla="*/ 414330 h 414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506" h="414330">
                  <a:moveTo>
                    <a:pt x="412278" y="301441"/>
                  </a:moveTo>
                  <a:cubicBezTo>
                    <a:pt x="428271" y="187611"/>
                    <a:pt x="444264" y="73782"/>
                    <a:pt x="389701" y="30508"/>
                  </a:cubicBezTo>
                  <a:cubicBezTo>
                    <a:pt x="335138" y="-12766"/>
                    <a:pt x="148871" y="-10884"/>
                    <a:pt x="84901" y="41797"/>
                  </a:cubicBezTo>
                  <a:cubicBezTo>
                    <a:pt x="20931" y="94478"/>
                    <a:pt x="-14818" y="284508"/>
                    <a:pt x="5878" y="346597"/>
                  </a:cubicBezTo>
                  <a:cubicBezTo>
                    <a:pt x="26574" y="408686"/>
                    <a:pt x="117826" y="411508"/>
                    <a:pt x="209078" y="41433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00631" y="24145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97346" y="4119039"/>
            <a:ext cx="2843859" cy="2485530"/>
            <a:chOff x="4897346" y="4119039"/>
            <a:chExt cx="2843859" cy="2485530"/>
          </a:xfrm>
        </p:grpSpPr>
        <p:sp>
          <p:nvSpPr>
            <p:cNvPr id="27" name="椭圆 26"/>
            <p:cNvSpPr/>
            <p:nvPr/>
          </p:nvSpPr>
          <p:spPr>
            <a:xfrm>
              <a:off x="5274895" y="47335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7140624" y="4733547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6300193" y="56612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5022237" y="4463309"/>
              <a:ext cx="498030" cy="492513"/>
            </a:xfrm>
            <a:custGeom>
              <a:avLst/>
              <a:gdLst>
                <a:gd name="connsiteX0" fmla="*/ 498030 w 498030"/>
                <a:gd name="connsiteY0" fmla="*/ 255447 h 492513"/>
                <a:gd name="connsiteX1" fmla="*/ 362563 w 498030"/>
                <a:gd name="connsiteY1" fmla="*/ 7091 h 492513"/>
                <a:gd name="connsiteX2" fmla="*/ 46474 w 498030"/>
                <a:gd name="connsiteY2" fmla="*/ 97402 h 492513"/>
                <a:gd name="connsiteX3" fmla="*/ 23896 w 498030"/>
                <a:gd name="connsiteY3" fmla="*/ 402202 h 492513"/>
                <a:gd name="connsiteX4" fmla="*/ 260963 w 498030"/>
                <a:gd name="connsiteY4" fmla="*/ 492513 h 4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030" h="492513">
                  <a:moveTo>
                    <a:pt x="498030" y="255447"/>
                  </a:moveTo>
                  <a:cubicBezTo>
                    <a:pt x="467926" y="144439"/>
                    <a:pt x="437822" y="33432"/>
                    <a:pt x="362563" y="7091"/>
                  </a:cubicBezTo>
                  <a:cubicBezTo>
                    <a:pt x="287304" y="-19250"/>
                    <a:pt x="102918" y="31550"/>
                    <a:pt x="46474" y="97402"/>
                  </a:cubicBezTo>
                  <a:cubicBezTo>
                    <a:pt x="-9970" y="163254"/>
                    <a:pt x="-11852" y="336350"/>
                    <a:pt x="23896" y="402202"/>
                  </a:cubicBezTo>
                  <a:cubicBezTo>
                    <a:pt x="59644" y="468054"/>
                    <a:pt x="160303" y="480283"/>
                    <a:pt x="260963" y="49251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/>
            <p:cNvCxnSpPr>
              <a:stCxn id="27" idx="6"/>
              <a:endCxn id="28" idx="2"/>
            </p:cNvCxnSpPr>
            <p:nvPr/>
          </p:nvCxnSpPr>
          <p:spPr>
            <a:xfrm flipV="1">
              <a:off x="5875476" y="5002794"/>
              <a:ext cx="126514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任意多边形 33"/>
            <p:cNvSpPr/>
            <p:nvPr/>
          </p:nvSpPr>
          <p:spPr>
            <a:xfrm>
              <a:off x="5768622" y="4447668"/>
              <a:ext cx="1603022" cy="327532"/>
            </a:xfrm>
            <a:custGeom>
              <a:avLst/>
              <a:gdLst>
                <a:gd name="connsiteX0" fmla="*/ 1603022 w 1603022"/>
                <a:gd name="connsiteY0" fmla="*/ 293665 h 327532"/>
                <a:gd name="connsiteX1" fmla="*/ 711200 w 1603022"/>
                <a:gd name="connsiteY1" fmla="*/ 154 h 327532"/>
                <a:gd name="connsiteX2" fmla="*/ 0 w 1603022"/>
                <a:gd name="connsiteY2" fmla="*/ 327532 h 32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022" h="327532">
                  <a:moveTo>
                    <a:pt x="1603022" y="293665"/>
                  </a:moveTo>
                  <a:cubicBezTo>
                    <a:pt x="1290696" y="144087"/>
                    <a:pt x="978370" y="-5491"/>
                    <a:pt x="711200" y="154"/>
                  </a:cubicBezTo>
                  <a:cubicBezTo>
                    <a:pt x="444030" y="5798"/>
                    <a:pt x="222015" y="166665"/>
                    <a:pt x="0" y="3275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/>
            <p:cNvCxnSpPr>
              <a:stCxn id="28" idx="3"/>
              <a:endCxn id="29" idx="7"/>
            </p:cNvCxnSpPr>
            <p:nvPr/>
          </p:nvCxnSpPr>
          <p:spPr>
            <a:xfrm flipH="1">
              <a:off x="6812821" y="5193180"/>
              <a:ext cx="415756" cy="5469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9" idx="1"/>
              <a:endCxn id="27" idx="5"/>
            </p:cNvCxnSpPr>
            <p:nvPr/>
          </p:nvCxnSpPr>
          <p:spPr>
            <a:xfrm flipH="1" flipV="1">
              <a:off x="5787523" y="5193181"/>
              <a:ext cx="600623" cy="5469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>
              <a:off x="6085871" y="6050844"/>
              <a:ext cx="954444" cy="553725"/>
            </a:xfrm>
            <a:custGeom>
              <a:avLst/>
              <a:gdLst>
                <a:gd name="connsiteX0" fmla="*/ 732618 w 954444"/>
                <a:gd name="connsiteY0" fmla="*/ 67734 h 553725"/>
                <a:gd name="connsiteX1" fmla="*/ 947107 w 954444"/>
                <a:gd name="connsiteY1" fmla="*/ 372534 h 553725"/>
                <a:gd name="connsiteX2" fmla="*/ 495551 w 954444"/>
                <a:gd name="connsiteY2" fmla="*/ 553156 h 553725"/>
                <a:gd name="connsiteX3" fmla="*/ 10129 w 954444"/>
                <a:gd name="connsiteY3" fmla="*/ 316089 h 553725"/>
                <a:gd name="connsiteX4" fmla="*/ 213329 w 954444"/>
                <a:gd name="connsiteY4" fmla="*/ 0 h 5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444" h="553725">
                  <a:moveTo>
                    <a:pt x="732618" y="67734"/>
                  </a:moveTo>
                  <a:cubicBezTo>
                    <a:pt x="859618" y="179682"/>
                    <a:pt x="986618" y="291630"/>
                    <a:pt x="947107" y="372534"/>
                  </a:cubicBezTo>
                  <a:cubicBezTo>
                    <a:pt x="907596" y="453438"/>
                    <a:pt x="651714" y="562563"/>
                    <a:pt x="495551" y="553156"/>
                  </a:cubicBezTo>
                  <a:cubicBezTo>
                    <a:pt x="339388" y="543749"/>
                    <a:pt x="57166" y="408282"/>
                    <a:pt x="10129" y="316089"/>
                  </a:cubicBezTo>
                  <a:cubicBezTo>
                    <a:pt x="-36908" y="223896"/>
                    <a:pt x="88210" y="111948"/>
                    <a:pt x="21332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97346" y="416014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1519" y="4119039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00192" y="473214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1/0</a:t>
              </a:r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5338" y="537077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1/0</a:t>
              </a:r>
              <a:endParaRPr lang="zh-CN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72523" y="619583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1/1</a:t>
              </a:r>
              <a:endParaRPr lang="zh-CN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12168" y="546664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</p:grpSp>
      <p:sp>
        <p:nvSpPr>
          <p:cNvPr id="47" name="右箭头 46"/>
          <p:cNvSpPr/>
          <p:nvPr/>
        </p:nvSpPr>
        <p:spPr>
          <a:xfrm rot="1848812">
            <a:off x="3836205" y="4709565"/>
            <a:ext cx="663787" cy="293230"/>
          </a:xfrm>
          <a:prstGeom prst="rightArrow">
            <a:avLst/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29960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个状态可以用</a:t>
            </a:r>
            <a:r>
              <a:rPr lang="en-US" altLang="zh-CN" dirty="0"/>
              <a:t>2</a:t>
            </a:r>
            <a:r>
              <a:rPr lang="zh-CN" altLang="en-US" dirty="0"/>
              <a:t>个触发器实现，选用</a:t>
            </a:r>
            <a:r>
              <a:rPr lang="en-US" altLang="zh-CN" dirty="0"/>
              <a:t>JK</a:t>
            </a:r>
            <a:r>
              <a:rPr lang="zh-CN" altLang="en-US" dirty="0"/>
              <a:t>触发器；</a:t>
            </a:r>
            <a:endParaRPr lang="en-US" altLang="zh-CN" dirty="0"/>
          </a:p>
          <a:p>
            <a:r>
              <a:rPr lang="en-US" altLang="zh-CN" dirty="0"/>
              <a:t>S=Q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S</a:t>
            </a:r>
            <a:r>
              <a:rPr lang="en-US" altLang="zh-CN" baseline="-25000" dirty="0"/>
              <a:t>0</a:t>
            </a:r>
            <a:r>
              <a:rPr lang="en-US" altLang="zh-CN" dirty="0"/>
              <a:t>=00</a:t>
            </a:r>
            <a:r>
              <a:rPr lang="zh-CN" altLang="en-US" dirty="0"/>
              <a:t>；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en-US" altLang="zh-CN" dirty="0"/>
              <a:t>=01</a:t>
            </a:r>
            <a:r>
              <a:rPr lang="zh-CN" altLang="en-US" dirty="0"/>
              <a:t>；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=10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状态编码和真值表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39552" y="2917383"/>
            <a:ext cx="2843859" cy="2485530"/>
            <a:chOff x="4897346" y="4119039"/>
            <a:chExt cx="2843859" cy="2485530"/>
          </a:xfrm>
        </p:grpSpPr>
        <p:sp>
          <p:nvSpPr>
            <p:cNvPr id="5" name="椭圆 4"/>
            <p:cNvSpPr/>
            <p:nvPr/>
          </p:nvSpPr>
          <p:spPr>
            <a:xfrm>
              <a:off x="5274895" y="47335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00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7140624" y="4733547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6300193" y="5661248"/>
              <a:ext cx="600581" cy="5384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10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022237" y="4463309"/>
              <a:ext cx="498030" cy="492513"/>
            </a:xfrm>
            <a:custGeom>
              <a:avLst/>
              <a:gdLst>
                <a:gd name="connsiteX0" fmla="*/ 498030 w 498030"/>
                <a:gd name="connsiteY0" fmla="*/ 255447 h 492513"/>
                <a:gd name="connsiteX1" fmla="*/ 362563 w 498030"/>
                <a:gd name="connsiteY1" fmla="*/ 7091 h 492513"/>
                <a:gd name="connsiteX2" fmla="*/ 46474 w 498030"/>
                <a:gd name="connsiteY2" fmla="*/ 97402 h 492513"/>
                <a:gd name="connsiteX3" fmla="*/ 23896 w 498030"/>
                <a:gd name="connsiteY3" fmla="*/ 402202 h 492513"/>
                <a:gd name="connsiteX4" fmla="*/ 260963 w 498030"/>
                <a:gd name="connsiteY4" fmla="*/ 492513 h 4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030" h="492513">
                  <a:moveTo>
                    <a:pt x="498030" y="255447"/>
                  </a:moveTo>
                  <a:cubicBezTo>
                    <a:pt x="467926" y="144439"/>
                    <a:pt x="437822" y="33432"/>
                    <a:pt x="362563" y="7091"/>
                  </a:cubicBezTo>
                  <a:cubicBezTo>
                    <a:pt x="287304" y="-19250"/>
                    <a:pt x="102918" y="31550"/>
                    <a:pt x="46474" y="97402"/>
                  </a:cubicBezTo>
                  <a:cubicBezTo>
                    <a:pt x="-9970" y="163254"/>
                    <a:pt x="-11852" y="336350"/>
                    <a:pt x="23896" y="402202"/>
                  </a:cubicBezTo>
                  <a:cubicBezTo>
                    <a:pt x="59644" y="468054"/>
                    <a:pt x="160303" y="480283"/>
                    <a:pt x="260963" y="49251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>
              <a:stCxn id="5" idx="6"/>
              <a:endCxn id="6" idx="2"/>
            </p:cNvCxnSpPr>
            <p:nvPr/>
          </p:nvCxnSpPr>
          <p:spPr>
            <a:xfrm flipV="1">
              <a:off x="5875476" y="5002794"/>
              <a:ext cx="126514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5768622" y="4447668"/>
              <a:ext cx="1603022" cy="327532"/>
            </a:xfrm>
            <a:custGeom>
              <a:avLst/>
              <a:gdLst>
                <a:gd name="connsiteX0" fmla="*/ 1603022 w 1603022"/>
                <a:gd name="connsiteY0" fmla="*/ 293665 h 327532"/>
                <a:gd name="connsiteX1" fmla="*/ 711200 w 1603022"/>
                <a:gd name="connsiteY1" fmla="*/ 154 h 327532"/>
                <a:gd name="connsiteX2" fmla="*/ 0 w 1603022"/>
                <a:gd name="connsiteY2" fmla="*/ 327532 h 32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3022" h="327532">
                  <a:moveTo>
                    <a:pt x="1603022" y="293665"/>
                  </a:moveTo>
                  <a:cubicBezTo>
                    <a:pt x="1290696" y="144087"/>
                    <a:pt x="978370" y="-5491"/>
                    <a:pt x="711200" y="154"/>
                  </a:cubicBezTo>
                  <a:cubicBezTo>
                    <a:pt x="444030" y="5798"/>
                    <a:pt x="222015" y="166665"/>
                    <a:pt x="0" y="3275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>
              <a:stCxn id="6" idx="3"/>
              <a:endCxn id="7" idx="7"/>
            </p:cNvCxnSpPr>
            <p:nvPr/>
          </p:nvCxnSpPr>
          <p:spPr>
            <a:xfrm flipH="1">
              <a:off x="6812821" y="5193180"/>
              <a:ext cx="415756" cy="54692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1"/>
              <a:endCxn id="5" idx="5"/>
            </p:cNvCxnSpPr>
            <p:nvPr/>
          </p:nvCxnSpPr>
          <p:spPr>
            <a:xfrm flipH="1" flipV="1">
              <a:off x="5787523" y="5193181"/>
              <a:ext cx="600623" cy="5469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>
              <a:off x="6085871" y="6050844"/>
              <a:ext cx="954444" cy="553725"/>
            </a:xfrm>
            <a:custGeom>
              <a:avLst/>
              <a:gdLst>
                <a:gd name="connsiteX0" fmla="*/ 732618 w 954444"/>
                <a:gd name="connsiteY0" fmla="*/ 67734 h 553725"/>
                <a:gd name="connsiteX1" fmla="*/ 947107 w 954444"/>
                <a:gd name="connsiteY1" fmla="*/ 372534 h 553725"/>
                <a:gd name="connsiteX2" fmla="*/ 495551 w 954444"/>
                <a:gd name="connsiteY2" fmla="*/ 553156 h 553725"/>
                <a:gd name="connsiteX3" fmla="*/ 10129 w 954444"/>
                <a:gd name="connsiteY3" fmla="*/ 316089 h 553725"/>
                <a:gd name="connsiteX4" fmla="*/ 213329 w 954444"/>
                <a:gd name="connsiteY4" fmla="*/ 0 h 5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444" h="553725">
                  <a:moveTo>
                    <a:pt x="732618" y="67734"/>
                  </a:moveTo>
                  <a:cubicBezTo>
                    <a:pt x="859618" y="179682"/>
                    <a:pt x="986618" y="291630"/>
                    <a:pt x="947107" y="372534"/>
                  </a:cubicBezTo>
                  <a:cubicBezTo>
                    <a:pt x="907596" y="453438"/>
                    <a:pt x="651714" y="562563"/>
                    <a:pt x="495551" y="553156"/>
                  </a:cubicBezTo>
                  <a:cubicBezTo>
                    <a:pt x="339388" y="543749"/>
                    <a:pt x="57166" y="408282"/>
                    <a:pt x="10129" y="316089"/>
                  </a:cubicBezTo>
                  <a:cubicBezTo>
                    <a:pt x="-36908" y="223896"/>
                    <a:pt x="88210" y="111948"/>
                    <a:pt x="21332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7346" y="416014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31519" y="4119039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473214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1/0</a:t>
              </a:r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15338" y="537077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1/0</a:t>
              </a:r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2523" y="619583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1/1</a:t>
              </a:r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2168" y="546664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0/0</a:t>
              </a:r>
              <a:endParaRPr lang="zh-CN" altLang="en-US" dirty="0"/>
            </a:p>
          </p:txBody>
        </p:sp>
      </p:grp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707904" y="2869672"/>
          <a:ext cx="453650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-25000" dirty="0"/>
                        <a:t>1</a:t>
                      </a:r>
                      <a:r>
                        <a:rPr lang="en-US" altLang="zh-CN" baseline="30000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en-US" altLang="zh-CN" baseline="30000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</a:t>
                      </a:r>
                      <a:r>
                        <a:rPr lang="en-US" altLang="zh-CN" baseline="-25000" dirty="0"/>
                        <a:t>1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Q</a:t>
                      </a:r>
                      <a:r>
                        <a:rPr lang="en-US" altLang="zh-CN" baseline="-25000" dirty="0"/>
                        <a:t>0</a:t>
                      </a:r>
                      <a:r>
                        <a:rPr lang="en-US" altLang="zh-CN" baseline="30000" dirty="0"/>
                        <a:t>n+1</a:t>
                      </a:r>
                      <a:endParaRPr lang="zh-CN" alt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809561" y="2217855"/>
          <a:ext cx="2808312" cy="55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公式" r:id="rId4" imgW="29565600" imgH="5791200" progId="Equation.3">
                  <p:embed/>
                </p:oleObj>
              </mc:Choice>
              <mc:Fallback>
                <p:oleObj name="公式" r:id="rId4" imgW="29565600" imgH="5791200" progId="Equation.3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9561" y="2217855"/>
                        <a:ext cx="2808312" cy="550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卡诺图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67544" y="1556792"/>
          <a:ext cx="3168353" cy="323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0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5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X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Q</a:t>
                      </a:r>
                      <a:r>
                        <a:rPr lang="en-US" altLang="zh-CN" sz="1200" baseline="-25000" dirty="0"/>
                        <a:t>1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/>
                        <a:t>Q</a:t>
                      </a:r>
                      <a:r>
                        <a:rPr lang="en-US" altLang="zh-CN" sz="1200" baseline="-25000" dirty="0"/>
                        <a:t>0</a:t>
                      </a:r>
                      <a:r>
                        <a:rPr lang="en-US" altLang="zh-CN" sz="1200" baseline="30000" dirty="0"/>
                        <a:t>n+1</a:t>
                      </a:r>
                      <a:endParaRPr lang="zh-CN" altLang="en-US" sz="12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Y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88024" y="1063108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188296" y="1412776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>
          <a:xfrm flipH="1" flipV="1">
            <a:off x="4067944" y="764704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549836">
            <a:off x="4095592" y="65435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8623" y="103716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40351" y="151614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n+1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580112" y="1772816"/>
            <a:ext cx="1224136" cy="28803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372200" y="1772816"/>
            <a:ext cx="1080120" cy="28803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940424" y="3436753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4940424" y="3102861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340696" y="3452529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接连接符 18"/>
          <p:cNvCxnSpPr/>
          <p:nvPr/>
        </p:nvCxnSpPr>
        <p:spPr>
          <a:xfrm flipH="1" flipV="1">
            <a:off x="4220344" y="2804457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549836">
            <a:off x="4247992" y="269410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21023" y="30769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92751" y="355589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en-US" altLang="zh-CN" baseline="30000" dirty="0"/>
              <a:t>n+1</a:t>
            </a:r>
            <a:endParaRPr lang="zh-CN" altLang="en-US" dirty="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5252045" y="4223640"/>
          <a:ext cx="22002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公式" r:id="rId6" imgW="23164800" imgH="5791200" progId="Equation.3">
                  <p:embed/>
                </p:oleObj>
              </mc:Choice>
              <mc:Fallback>
                <p:oleObj name="公式" r:id="rId6" imgW="23164800" imgH="5791200" progId="Equation.3">
                  <p:embed/>
                  <p:pic>
                    <p:nvPicPr>
                      <p:cNvPr id="25" name="对象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2045" y="4223640"/>
                        <a:ext cx="220027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椭圆 27"/>
          <p:cNvSpPr/>
          <p:nvPr/>
        </p:nvSpPr>
        <p:spPr>
          <a:xfrm>
            <a:off x="5148064" y="3858595"/>
            <a:ext cx="288032" cy="21602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788024" y="1397000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60032" y="5167497"/>
          <a:ext cx="2831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60032" y="4833605"/>
          <a:ext cx="28319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260304" y="5183273"/>
          <a:ext cx="5997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直接连接符 31"/>
          <p:cNvCxnSpPr/>
          <p:nvPr/>
        </p:nvCxnSpPr>
        <p:spPr>
          <a:xfrm flipH="1" flipV="1">
            <a:off x="4139952" y="4535201"/>
            <a:ext cx="720080" cy="648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549836">
            <a:off x="4280347" y="458718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40631" y="480765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12359" y="528663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5567933" y="6119813"/>
          <a:ext cx="13890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公式" r:id="rId8" imgW="14630400" imgH="5791200" progId="Equation.3">
                  <p:embed/>
                </p:oleObj>
              </mc:Choice>
              <mc:Fallback>
                <p:oleObj name="公式" r:id="rId8" imgW="14630400" imgH="5791200" progId="Equation.3">
                  <p:embed/>
                  <p:pic>
                    <p:nvPicPr>
                      <p:cNvPr id="36" name="对象 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7933" y="6119813"/>
                        <a:ext cx="1389063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椭圆 36"/>
          <p:cNvSpPr/>
          <p:nvPr/>
        </p:nvSpPr>
        <p:spPr>
          <a:xfrm>
            <a:off x="6427441" y="5589339"/>
            <a:ext cx="1080118" cy="21602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20" grpId="0"/>
      <p:bldP spid="21" grpId="0"/>
      <p:bldP spid="22" grpId="0"/>
      <p:bldP spid="28" grpId="0" animBg="1"/>
      <p:bldP spid="33" grpId="0"/>
      <p:bldP spid="34" grpId="0"/>
      <p:bldP spid="35" grpId="0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JK</a:t>
            </a:r>
            <a:r>
              <a:rPr lang="zh-CN" altLang="en-US" dirty="0"/>
              <a:t>触发器的驱动方程和逻辑图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55576" y="1412776"/>
          <a:ext cx="6397626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公式" r:id="rId4" imgW="67360800" imgH="12192000" progId="Equation.3">
                  <p:embed/>
                </p:oleObj>
              </mc:Choice>
              <mc:Fallback>
                <p:oleObj name="公式" r:id="rId4" imgW="67360800" imgH="121920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12776"/>
                        <a:ext cx="6397626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55576" y="2708920"/>
          <a:ext cx="55880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公式" r:id="rId6" imgW="58826400" imgH="5791200" progId="Equation.3">
                  <p:embed/>
                </p:oleObj>
              </mc:Choice>
              <mc:Fallback>
                <p:oleObj name="公式" r:id="rId6" imgW="58826400" imgH="57912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8920"/>
                        <a:ext cx="55880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19672" y="3501008"/>
          <a:ext cx="5904656" cy="2739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Visio" r:id="rId8" imgW="1981200" imgH="927100" progId="Visio.Drawing.11">
                  <p:embed/>
                </p:oleObj>
              </mc:Choice>
              <mc:Fallback>
                <p:oleObj name="Visio" r:id="rId8" imgW="1981200" imgH="927100" progId="Visio.Drawing.11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19672" y="3501008"/>
                        <a:ext cx="5904656" cy="2739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660232" y="5733256"/>
          <a:ext cx="13890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公式" r:id="rId10" imgW="14630400" imgH="5791200" progId="Equation.3">
                  <p:embed/>
                </p:oleObj>
              </mc:Choice>
              <mc:Fallback>
                <p:oleObj name="公式" r:id="rId10" imgW="14630400" imgH="579120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5733256"/>
                        <a:ext cx="13890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39594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自启动：在进入非循环约束态时，如果在若干个时钟脉冲下，能进入循环态，则称为可以自启动。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en-US" altLang="zh-CN" dirty="0"/>
              <a:t>=1,Q</a:t>
            </a:r>
            <a:r>
              <a:rPr lang="en-US" altLang="zh-CN" baseline="-25000" dirty="0"/>
              <a:t>1</a:t>
            </a:r>
            <a:r>
              <a:rPr lang="en-US" altLang="zh-CN" dirty="0"/>
              <a:t>=1</a:t>
            </a:r>
            <a:r>
              <a:rPr lang="zh-CN" altLang="en-US" dirty="0"/>
              <a:t>时，</a:t>
            </a:r>
            <a:endParaRPr lang="en-US" altLang="zh-CN" dirty="0"/>
          </a:p>
          <a:p>
            <a:r>
              <a:rPr lang="zh-CN" altLang="en-US" dirty="0"/>
              <a:t>此时在一个时钟脉冲的作用下，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en-US" altLang="zh-CN" baseline="30000" dirty="0"/>
              <a:t>n+1</a:t>
            </a:r>
            <a:r>
              <a:rPr lang="en-US" altLang="zh-CN" dirty="0"/>
              <a:t>=0</a:t>
            </a:r>
            <a:r>
              <a:rPr lang="zh-CN" altLang="en-US" dirty="0"/>
              <a:t>，状态将进入循环。</a:t>
            </a:r>
            <a:endParaRPr lang="en-US" altLang="zh-CN" dirty="0"/>
          </a:p>
          <a:p>
            <a:r>
              <a:rPr lang="zh-CN" altLang="en-US" dirty="0"/>
              <a:t>本设计最后结果是米里（</a:t>
            </a:r>
            <a:r>
              <a:rPr lang="en-US" altLang="zh-CN" dirty="0"/>
              <a:t>Mealy</a:t>
            </a:r>
            <a:r>
              <a:rPr lang="zh-CN" altLang="en-US" dirty="0"/>
              <a:t>）型自动机，输出不但取决于状态，而且取决于输入。但输入未必由时钟脉冲所同步，故而在</a:t>
            </a:r>
            <a:r>
              <a:rPr lang="en-US" altLang="zh-CN" dirty="0"/>
              <a:t>10</a:t>
            </a:r>
            <a:r>
              <a:rPr lang="zh-CN" altLang="en-US" dirty="0"/>
              <a:t>态时，即使</a:t>
            </a:r>
            <a:r>
              <a:rPr lang="en-US" altLang="zh-CN" dirty="0"/>
              <a:t>CP</a:t>
            </a:r>
            <a:r>
              <a:rPr lang="zh-CN" altLang="en-US" dirty="0"/>
              <a:t>脉冲的下降沿未到达，输出依然可能为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请思考如何设计一个</a:t>
            </a:r>
            <a:r>
              <a:rPr lang="en-US" altLang="zh-CN" dirty="0"/>
              <a:t>Moore</a:t>
            </a:r>
            <a:r>
              <a:rPr lang="zh-CN" altLang="en-US" dirty="0"/>
              <a:t>型自动机。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检查自启动情况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707904" y="2204864"/>
          <a:ext cx="35036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公式" r:id="rId4" imgW="36880800" imgH="5791200" progId="Equation.3">
                  <p:embed/>
                </p:oleObj>
              </mc:Choice>
              <mc:Fallback>
                <p:oleObj name="公式" r:id="rId4" imgW="36880800" imgH="57912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04864"/>
                        <a:ext cx="35036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3996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寄存器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rgbClr val="A50021"/>
                </a:solidFill>
              </a:rPr>
              <a:t>寄存器</a:t>
            </a:r>
            <a:r>
              <a:rPr lang="zh-CN" altLang="en-US" sz="2800" dirty="0"/>
              <a:t>用于寄存一组二值代码，广泛地用于数字系统和数字计算机中。</a:t>
            </a:r>
          </a:p>
          <a:p>
            <a:pPr lvl="1"/>
            <a:endParaRPr lang="en-US" altLang="zh-CN" sz="2800" dirty="0"/>
          </a:p>
          <a:p>
            <a:pPr lvl="1"/>
            <a:r>
              <a:rPr lang="zh-CN" altLang="en-US" sz="2800" dirty="0"/>
              <a:t>寄存器一般用</a:t>
            </a:r>
            <a:r>
              <a:rPr lang="en-US" altLang="zh-CN" sz="2800" dirty="0"/>
              <a:t>D</a:t>
            </a:r>
            <a:r>
              <a:rPr lang="zh-CN" altLang="en-US" sz="2800" dirty="0"/>
              <a:t>触发器构成。 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zh-CN" altLang="en-US" sz="2800" dirty="0"/>
              <a:t>寄存器主要分</a:t>
            </a:r>
            <a:r>
              <a:rPr lang="zh-CN" altLang="en-US" sz="2800" dirty="0">
                <a:solidFill>
                  <a:schemeClr val="accent2"/>
                </a:solidFill>
              </a:rPr>
              <a:t>并行寄存器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chemeClr val="accent2"/>
                </a:solidFill>
              </a:rPr>
              <a:t>移位寄存器</a:t>
            </a:r>
            <a:r>
              <a:rPr lang="zh-CN" altLang="en-US" sz="2800" dirty="0">
                <a:ea typeface="黑体" panose="02010609060101010101" pitchFamily="2" charset="-122"/>
              </a:rPr>
              <a:t> </a:t>
            </a:r>
            <a:r>
              <a:rPr lang="zh-CN" altLang="en-US" sz="2800" dirty="0"/>
              <a:t>两种。</a:t>
            </a:r>
          </a:p>
          <a:p>
            <a:pPr lvl="1"/>
            <a:endParaRPr lang="zh-CN" altLang="en-US" sz="2800" dirty="0"/>
          </a:p>
          <a:p>
            <a:pPr lvl="1"/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常用时序逻辑电路模块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并行寄存器</a:t>
            </a:r>
          </a:p>
        </p:txBody>
      </p:sp>
      <p:sp>
        <p:nvSpPr>
          <p:cNvPr id="4" name="Text Box 109"/>
          <p:cNvSpPr txBox="1">
            <a:spLocks noChangeArrowheads="1"/>
          </p:cNvSpPr>
          <p:nvPr/>
        </p:nvSpPr>
        <p:spPr bwMode="auto">
          <a:xfrm>
            <a:off x="7267575" y="5195888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 Box 111"/>
          <p:cNvSpPr txBox="1">
            <a:spLocks noChangeArrowheads="1"/>
          </p:cNvSpPr>
          <p:nvPr/>
        </p:nvSpPr>
        <p:spPr bwMode="auto">
          <a:xfrm>
            <a:off x="7362825" y="3868738"/>
            <a:ext cx="590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→1</a:t>
            </a:r>
          </a:p>
        </p:txBody>
      </p:sp>
      <p:grpSp>
        <p:nvGrpSpPr>
          <p:cNvPr id="6" name="Group 115"/>
          <p:cNvGrpSpPr/>
          <p:nvPr/>
        </p:nvGrpSpPr>
        <p:grpSpPr bwMode="auto">
          <a:xfrm>
            <a:off x="1335088" y="1962150"/>
            <a:ext cx="5010150" cy="415925"/>
            <a:chOff x="1020" y="1236"/>
            <a:chExt cx="3156" cy="262"/>
          </a:xfrm>
        </p:grpSpPr>
        <p:sp>
          <p:nvSpPr>
            <p:cNvPr id="7" name="Text Box 110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8" name="Text Box 112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9" name="Text Box 113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  <p:sp>
          <p:nvSpPr>
            <p:cNvPr id="10" name="Text Box 114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→0</a:t>
              </a:r>
            </a:p>
          </p:txBody>
        </p:sp>
      </p:grpSp>
      <p:grpSp>
        <p:nvGrpSpPr>
          <p:cNvPr id="11" name="Group 116"/>
          <p:cNvGrpSpPr/>
          <p:nvPr/>
        </p:nvGrpSpPr>
        <p:grpSpPr bwMode="auto">
          <a:xfrm>
            <a:off x="1201738" y="5124450"/>
            <a:ext cx="5010150" cy="415925"/>
            <a:chOff x="1020" y="1236"/>
            <a:chExt cx="3156" cy="262"/>
          </a:xfrm>
        </p:grpSpPr>
        <p:sp>
          <p:nvSpPr>
            <p:cNvPr id="12" name="Text Box 117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3" name="Text Box 118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4" name="Text Box 119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5" name="Text Box 120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16" name="Group 126"/>
          <p:cNvGrpSpPr/>
          <p:nvPr/>
        </p:nvGrpSpPr>
        <p:grpSpPr bwMode="auto">
          <a:xfrm>
            <a:off x="1735138" y="1962150"/>
            <a:ext cx="5010150" cy="415925"/>
            <a:chOff x="1020" y="1236"/>
            <a:chExt cx="3156" cy="262"/>
          </a:xfrm>
        </p:grpSpPr>
        <p:sp>
          <p:nvSpPr>
            <p:cNvPr id="17" name="Text Box 127"/>
            <p:cNvSpPr txBox="1">
              <a:spLocks noChangeArrowheads="1"/>
            </p:cNvSpPr>
            <p:nvPr/>
          </p:nvSpPr>
          <p:spPr bwMode="auto">
            <a:xfrm>
              <a:off x="1020" y="1236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  <p:sp>
          <p:nvSpPr>
            <p:cNvPr id="18" name="Text Box 128"/>
            <p:cNvSpPr txBox="1">
              <a:spLocks noChangeArrowheads="1"/>
            </p:cNvSpPr>
            <p:nvPr/>
          </p:nvSpPr>
          <p:spPr bwMode="auto">
            <a:xfrm>
              <a:off x="194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→0</a:t>
              </a:r>
            </a:p>
          </p:txBody>
        </p:sp>
        <p:sp>
          <p:nvSpPr>
            <p:cNvPr id="19" name="Text Box 129"/>
            <p:cNvSpPr txBox="1">
              <a:spLocks noChangeArrowheads="1"/>
            </p:cNvSpPr>
            <p:nvPr/>
          </p:nvSpPr>
          <p:spPr bwMode="auto">
            <a:xfrm>
              <a:off x="2820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  <p:sp>
          <p:nvSpPr>
            <p:cNvPr id="20" name="Text Box 130"/>
            <p:cNvSpPr txBox="1">
              <a:spLocks noChangeArrowheads="1"/>
            </p:cNvSpPr>
            <p:nvPr/>
          </p:nvSpPr>
          <p:spPr bwMode="auto">
            <a:xfrm>
              <a:off x="3804" y="1248"/>
              <a:ext cx="3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→1</a:t>
              </a:r>
            </a:p>
          </p:txBody>
        </p:sp>
      </p:grpSp>
      <p:grpSp>
        <p:nvGrpSpPr>
          <p:cNvPr id="21" name="Group 133"/>
          <p:cNvGrpSpPr/>
          <p:nvPr/>
        </p:nvGrpSpPr>
        <p:grpSpPr bwMode="auto">
          <a:xfrm>
            <a:off x="6761163" y="5232400"/>
            <a:ext cx="476250" cy="342900"/>
            <a:chOff x="236" y="2640"/>
            <a:chExt cx="300" cy="216"/>
          </a:xfrm>
        </p:grpSpPr>
        <p:sp>
          <p:nvSpPr>
            <p:cNvPr id="22" name="Line 134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35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36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37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" name="Object 140"/>
          <p:cNvGraphicFramePr>
            <a:graphicFrameLocks noChangeAspect="1"/>
          </p:cNvGraphicFramePr>
          <p:nvPr/>
        </p:nvGraphicFramePr>
        <p:xfrm>
          <a:off x="1366838" y="2297113"/>
          <a:ext cx="6227762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Visio" r:id="rId4" imgW="4572000" imgH="2258060" progId="Visio.Drawing.6">
                  <p:embed/>
                </p:oleObj>
              </mc:Choice>
              <mc:Fallback>
                <p:oleObj name="Visio" r:id="rId4" imgW="4572000" imgH="2258060" progId="Visio.Drawing.6">
                  <p:embed/>
                  <p:pic>
                    <p:nvPicPr>
                      <p:cNvPr id="26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297113"/>
                        <a:ext cx="6227762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4" grpId="1"/>
      <p:bldP spid="5" grpId="0" autoUpdateAnimBg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反馈与自锁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763688" y="1988840"/>
            <a:ext cx="4910518" cy="980802"/>
            <a:chOff x="565150" y="2060848"/>
            <a:chExt cx="4910518" cy="980802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1115616" y="2096852"/>
              <a:ext cx="720080" cy="648072"/>
            </a:xfrm>
            <a:prstGeom prst="triangle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799692" y="2348880"/>
              <a:ext cx="108012" cy="14401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5" idx="6"/>
            </p:cNvCxnSpPr>
            <p:nvPr/>
          </p:nvCxnSpPr>
          <p:spPr>
            <a:xfrm>
              <a:off x="1907704" y="2420888"/>
              <a:ext cx="36004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 25"/>
            <p:cNvSpPr/>
            <p:nvPr/>
          </p:nvSpPr>
          <p:spPr>
            <a:xfrm>
              <a:off x="565150" y="2400300"/>
              <a:ext cx="1536700" cy="641350"/>
            </a:xfrm>
            <a:custGeom>
              <a:avLst/>
              <a:gdLst>
                <a:gd name="connsiteX0" fmla="*/ 1536700 w 1536700"/>
                <a:gd name="connsiteY0" fmla="*/ 19050 h 641350"/>
                <a:gd name="connsiteX1" fmla="*/ 1536700 w 1536700"/>
                <a:gd name="connsiteY1" fmla="*/ 641350 h 641350"/>
                <a:gd name="connsiteX2" fmla="*/ 0 w 1536700"/>
                <a:gd name="connsiteY2" fmla="*/ 641350 h 641350"/>
                <a:gd name="connsiteX3" fmla="*/ 0 w 1536700"/>
                <a:gd name="connsiteY3" fmla="*/ 0 h 641350"/>
                <a:gd name="connsiteX4" fmla="*/ 584200 w 1536700"/>
                <a:gd name="connsiteY4" fmla="*/ 0 h 6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700" h="641350">
                  <a:moveTo>
                    <a:pt x="1536700" y="19050"/>
                  </a:moveTo>
                  <a:lnTo>
                    <a:pt x="1536700" y="641350"/>
                  </a:lnTo>
                  <a:lnTo>
                    <a:pt x="0" y="641350"/>
                  </a:lnTo>
                  <a:lnTo>
                    <a:pt x="0" y="0"/>
                  </a:lnTo>
                  <a:lnTo>
                    <a:pt x="58420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07704" y="206084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Q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51845" y="2430180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不能自锁稳定的反馈结构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818182" y="3913698"/>
            <a:ext cx="5490122" cy="1387510"/>
            <a:chOff x="1729731" y="3366616"/>
            <a:chExt cx="5021623" cy="1027360"/>
          </a:xfrm>
        </p:grpSpPr>
        <p:grpSp>
          <p:nvGrpSpPr>
            <p:cNvPr id="43" name="组合 42"/>
            <p:cNvGrpSpPr/>
            <p:nvPr/>
          </p:nvGrpSpPr>
          <p:grpSpPr>
            <a:xfrm>
              <a:off x="1729731" y="3366616"/>
              <a:ext cx="1376511" cy="1027360"/>
              <a:chOff x="1920875" y="3429000"/>
              <a:chExt cx="1003300" cy="81133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84103" y="3429000"/>
                <a:ext cx="371673" cy="360040"/>
                <a:chOff x="2184103" y="3429000"/>
                <a:chExt cx="371673" cy="360040"/>
              </a:xfrm>
            </p:grpSpPr>
            <p:sp>
              <p:nvSpPr>
                <p:cNvPr id="30" name="等腰三角形 29"/>
                <p:cNvSpPr/>
                <p:nvPr/>
              </p:nvSpPr>
              <p:spPr>
                <a:xfrm rot="5400000">
                  <a:off x="2153916" y="3459187"/>
                  <a:ext cx="360040" cy="299665"/>
                </a:xfrm>
                <a:prstGeom prst="triangle">
                  <a:avLst/>
                </a:prstGeom>
                <a:noFill/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2483768" y="3573016"/>
                  <a:ext cx="72008" cy="7200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 rot="10800000">
                <a:off x="2148099" y="3880296"/>
                <a:ext cx="371673" cy="360040"/>
                <a:chOff x="2184103" y="3429000"/>
                <a:chExt cx="371673" cy="360040"/>
              </a:xfrm>
            </p:grpSpPr>
            <p:sp>
              <p:nvSpPr>
                <p:cNvPr id="36" name="等腰三角形 35"/>
                <p:cNvSpPr/>
                <p:nvPr/>
              </p:nvSpPr>
              <p:spPr>
                <a:xfrm rot="5400000">
                  <a:off x="2153916" y="3459187"/>
                  <a:ext cx="360040" cy="299665"/>
                </a:xfrm>
                <a:prstGeom prst="triangle">
                  <a:avLst/>
                </a:prstGeom>
                <a:noFill/>
                <a:ln w="19050"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2483768" y="3573016"/>
                  <a:ext cx="72008" cy="72008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任意多边形 37"/>
              <p:cNvSpPr/>
              <p:nvPr/>
            </p:nvSpPr>
            <p:spPr>
              <a:xfrm>
                <a:off x="2559050" y="3606800"/>
                <a:ext cx="365125" cy="0"/>
              </a:xfrm>
              <a:custGeom>
                <a:avLst/>
                <a:gdLst>
                  <a:gd name="connsiteX0" fmla="*/ 0 w 365125"/>
                  <a:gd name="connsiteY0" fmla="*/ 0 h 0"/>
                  <a:gd name="connsiteX1" fmla="*/ 365125 w 365125"/>
                  <a:gd name="connsiteY1" fmla="*/ 0 h 0"/>
                  <a:gd name="connsiteX2" fmla="*/ 365125 w 365125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125">
                    <a:moveTo>
                      <a:pt x="0" y="0"/>
                    </a:moveTo>
                    <a:lnTo>
                      <a:pt x="365125" y="0"/>
                    </a:lnTo>
                    <a:lnTo>
                      <a:pt x="365125" y="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514600" y="3606800"/>
                <a:ext cx="225425" cy="469900"/>
              </a:xfrm>
              <a:custGeom>
                <a:avLst/>
                <a:gdLst>
                  <a:gd name="connsiteX0" fmla="*/ 225425 w 225425"/>
                  <a:gd name="connsiteY0" fmla="*/ 0 h 469900"/>
                  <a:gd name="connsiteX1" fmla="*/ 225425 w 225425"/>
                  <a:gd name="connsiteY1" fmla="*/ 469900 h 469900"/>
                  <a:gd name="connsiteX2" fmla="*/ 0 w 225425"/>
                  <a:gd name="connsiteY2" fmla="*/ 469900 h 469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469900">
                    <a:moveTo>
                      <a:pt x="225425" y="0"/>
                    </a:moveTo>
                    <a:lnTo>
                      <a:pt x="225425" y="469900"/>
                    </a:lnTo>
                    <a:lnTo>
                      <a:pt x="0" y="46990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1920875" y="3603625"/>
                <a:ext cx="257175" cy="463550"/>
              </a:xfrm>
              <a:custGeom>
                <a:avLst/>
                <a:gdLst>
                  <a:gd name="connsiteX0" fmla="*/ 257175 w 257175"/>
                  <a:gd name="connsiteY0" fmla="*/ 3175 h 463550"/>
                  <a:gd name="connsiteX1" fmla="*/ 0 w 257175"/>
                  <a:gd name="connsiteY1" fmla="*/ 0 h 463550"/>
                  <a:gd name="connsiteX2" fmla="*/ 3175 w 257175"/>
                  <a:gd name="connsiteY2" fmla="*/ 463550 h 463550"/>
                  <a:gd name="connsiteX3" fmla="*/ 222250 w 257175"/>
                  <a:gd name="connsiteY3" fmla="*/ 463550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463550">
                    <a:moveTo>
                      <a:pt x="257175" y="3175"/>
                    </a:moveTo>
                    <a:lnTo>
                      <a:pt x="0" y="0"/>
                    </a:lnTo>
                    <a:cubicBezTo>
                      <a:pt x="1058" y="154517"/>
                      <a:pt x="2117" y="309033"/>
                      <a:pt x="3175" y="463550"/>
                    </a:cubicBezTo>
                    <a:lnTo>
                      <a:pt x="222250" y="46355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076575" y="347241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Q</a:t>
              </a:r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565867" y="3483372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可以稳定的自锁结构，双稳态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/>
              <a:t>右移寄存器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单向移位寄存器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676668" y="2138085"/>
            <a:ext cx="7247740" cy="2114550"/>
            <a:chOff x="724685" y="2735263"/>
            <a:chExt cx="7247740" cy="2114550"/>
          </a:xfrm>
        </p:grpSpPr>
        <p:grpSp>
          <p:nvGrpSpPr>
            <p:cNvPr id="4" name="Group 91"/>
            <p:cNvGrpSpPr/>
            <p:nvPr/>
          </p:nvGrpSpPr>
          <p:grpSpPr bwMode="auto">
            <a:xfrm>
              <a:off x="895350" y="2735263"/>
              <a:ext cx="7077075" cy="2114550"/>
              <a:chOff x="654" y="2460"/>
              <a:chExt cx="4458" cy="1332"/>
            </a:xfrm>
          </p:grpSpPr>
          <p:sp>
            <p:nvSpPr>
              <p:cNvPr id="5" name="Rectangle 13"/>
              <p:cNvSpPr>
                <a:spLocks noChangeArrowheads="1"/>
              </p:cNvSpPr>
              <p:nvPr/>
            </p:nvSpPr>
            <p:spPr bwMode="auto">
              <a:xfrm>
                <a:off x="1490" y="2988"/>
                <a:ext cx="411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" name="Text Box 14"/>
              <p:cNvSpPr txBox="1">
                <a:spLocks noChangeArrowheads="1"/>
              </p:cNvSpPr>
              <p:nvPr/>
            </p:nvSpPr>
            <p:spPr bwMode="auto">
              <a:xfrm>
                <a:off x="1443" y="2952"/>
                <a:ext cx="382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7" name="Line 16"/>
              <p:cNvSpPr>
                <a:spLocks noChangeShapeType="1"/>
              </p:cNvSpPr>
              <p:nvPr/>
            </p:nvSpPr>
            <p:spPr bwMode="auto">
              <a:xfrm>
                <a:off x="1490" y="3228"/>
                <a:ext cx="72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8" name="Line 17"/>
              <p:cNvSpPr>
                <a:spLocks noChangeShapeType="1"/>
              </p:cNvSpPr>
              <p:nvPr/>
            </p:nvSpPr>
            <p:spPr bwMode="auto">
              <a:xfrm flipH="1">
                <a:off x="1284" y="3300"/>
                <a:ext cx="1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9" name="Line 18"/>
              <p:cNvSpPr>
                <a:spLocks noChangeShapeType="1"/>
              </p:cNvSpPr>
              <p:nvPr/>
            </p:nvSpPr>
            <p:spPr bwMode="auto">
              <a:xfrm flipV="1">
                <a:off x="1490" y="3300"/>
                <a:ext cx="61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0" name="Oval 19"/>
              <p:cNvSpPr>
                <a:spLocks noChangeArrowheads="1"/>
              </p:cNvSpPr>
              <p:nvPr/>
            </p:nvSpPr>
            <p:spPr bwMode="auto">
              <a:xfrm>
                <a:off x="1442" y="3276"/>
                <a:ext cx="40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1" name="Line 20"/>
              <p:cNvSpPr>
                <a:spLocks noChangeShapeType="1"/>
              </p:cNvSpPr>
              <p:nvPr/>
            </p:nvSpPr>
            <p:spPr bwMode="auto">
              <a:xfrm>
                <a:off x="1284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1528" y="3181"/>
                <a:ext cx="32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13" name="Line 22"/>
              <p:cNvSpPr>
                <a:spLocks noChangeShapeType="1"/>
              </p:cNvSpPr>
              <p:nvPr/>
            </p:nvSpPr>
            <p:spPr bwMode="auto">
              <a:xfrm flipH="1">
                <a:off x="919" y="3108"/>
                <a:ext cx="57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4" name="Oval 24"/>
              <p:cNvSpPr>
                <a:spLocks noChangeArrowheads="1"/>
              </p:cNvSpPr>
              <p:nvPr/>
            </p:nvSpPr>
            <p:spPr bwMode="auto">
              <a:xfrm>
                <a:off x="1910" y="3456"/>
                <a:ext cx="41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5" name="Text Box 25"/>
              <p:cNvSpPr txBox="1">
                <a:spLocks noChangeArrowheads="1"/>
              </p:cNvSpPr>
              <p:nvPr/>
            </p:nvSpPr>
            <p:spPr bwMode="auto">
              <a:xfrm>
                <a:off x="1501" y="2712"/>
                <a:ext cx="400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0</a:t>
                </a:r>
                <a:endParaRPr kumimoji="0" lang="en-US" altLang="zh-CN" sz="1600" b="0"/>
              </a:p>
            </p:txBody>
          </p:sp>
          <p:sp>
            <p:nvSpPr>
              <p:cNvPr id="16" name="Rectangle 26"/>
              <p:cNvSpPr>
                <a:spLocks noChangeArrowheads="1"/>
              </p:cNvSpPr>
              <p:nvPr/>
            </p:nvSpPr>
            <p:spPr bwMode="auto">
              <a:xfrm>
                <a:off x="2386" y="2988"/>
                <a:ext cx="413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7" name="Text Box 27"/>
              <p:cNvSpPr txBox="1">
                <a:spLocks noChangeArrowheads="1"/>
              </p:cNvSpPr>
              <p:nvPr/>
            </p:nvSpPr>
            <p:spPr bwMode="auto">
              <a:xfrm>
                <a:off x="2339" y="2948"/>
                <a:ext cx="393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18" name="Line 29"/>
              <p:cNvSpPr>
                <a:spLocks noChangeShapeType="1"/>
              </p:cNvSpPr>
              <p:nvPr/>
            </p:nvSpPr>
            <p:spPr bwMode="auto">
              <a:xfrm>
                <a:off x="2386" y="3228"/>
                <a:ext cx="74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19" name="Line 30"/>
              <p:cNvSpPr>
                <a:spLocks noChangeShapeType="1"/>
              </p:cNvSpPr>
              <p:nvPr/>
            </p:nvSpPr>
            <p:spPr bwMode="auto">
              <a:xfrm flipH="1">
                <a:off x="2181" y="3300"/>
                <a:ext cx="16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0" name="Line 31"/>
              <p:cNvSpPr>
                <a:spLocks noChangeShapeType="1"/>
              </p:cNvSpPr>
              <p:nvPr/>
            </p:nvSpPr>
            <p:spPr bwMode="auto">
              <a:xfrm flipV="1">
                <a:off x="2386" y="3300"/>
                <a:ext cx="63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1" name="Oval 32"/>
              <p:cNvSpPr>
                <a:spLocks noChangeArrowheads="1"/>
              </p:cNvSpPr>
              <p:nvPr/>
            </p:nvSpPr>
            <p:spPr bwMode="auto">
              <a:xfrm>
                <a:off x="2341" y="3276"/>
                <a:ext cx="38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2" name="Line 33"/>
              <p:cNvSpPr>
                <a:spLocks noChangeShapeType="1"/>
              </p:cNvSpPr>
              <p:nvPr/>
            </p:nvSpPr>
            <p:spPr bwMode="auto">
              <a:xfrm>
                <a:off x="2181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3" name="Text Box 34"/>
              <p:cNvSpPr txBox="1">
                <a:spLocks noChangeArrowheads="1"/>
              </p:cNvSpPr>
              <p:nvPr/>
            </p:nvSpPr>
            <p:spPr bwMode="auto">
              <a:xfrm>
                <a:off x="2433" y="3168"/>
                <a:ext cx="32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24" name="Line 35"/>
              <p:cNvSpPr>
                <a:spLocks noChangeShapeType="1"/>
              </p:cNvSpPr>
              <p:nvPr/>
            </p:nvSpPr>
            <p:spPr bwMode="auto">
              <a:xfrm flipH="1">
                <a:off x="1912" y="3108"/>
                <a:ext cx="4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5" name="Line 36"/>
              <p:cNvSpPr>
                <a:spLocks noChangeShapeType="1"/>
              </p:cNvSpPr>
              <p:nvPr/>
            </p:nvSpPr>
            <p:spPr bwMode="auto">
              <a:xfrm flipH="1">
                <a:off x="1951" y="3480"/>
                <a:ext cx="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6" name="Oval 37"/>
              <p:cNvSpPr>
                <a:spLocks noChangeArrowheads="1"/>
              </p:cNvSpPr>
              <p:nvPr/>
            </p:nvSpPr>
            <p:spPr bwMode="auto">
              <a:xfrm>
                <a:off x="2807" y="3456"/>
                <a:ext cx="41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7" name="Text Box 38"/>
              <p:cNvSpPr txBox="1">
                <a:spLocks noChangeArrowheads="1"/>
              </p:cNvSpPr>
              <p:nvPr/>
            </p:nvSpPr>
            <p:spPr bwMode="auto">
              <a:xfrm>
                <a:off x="2397" y="2712"/>
                <a:ext cx="389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1</a:t>
                </a:r>
                <a:endParaRPr kumimoji="0" lang="en-US" altLang="zh-CN" sz="1600" b="0"/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/>
            </p:nvSpPr>
            <p:spPr bwMode="auto">
              <a:xfrm>
                <a:off x="3286" y="2988"/>
                <a:ext cx="415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29" name="Text Box 40"/>
              <p:cNvSpPr txBox="1">
                <a:spLocks noChangeArrowheads="1"/>
              </p:cNvSpPr>
              <p:nvPr/>
            </p:nvSpPr>
            <p:spPr bwMode="auto">
              <a:xfrm>
                <a:off x="3254" y="2952"/>
                <a:ext cx="38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30" name="Line 42"/>
              <p:cNvSpPr>
                <a:spLocks noChangeShapeType="1"/>
              </p:cNvSpPr>
              <p:nvPr/>
            </p:nvSpPr>
            <p:spPr bwMode="auto">
              <a:xfrm>
                <a:off x="3286" y="3228"/>
                <a:ext cx="74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1" name="Line 43"/>
              <p:cNvSpPr>
                <a:spLocks noChangeShapeType="1"/>
              </p:cNvSpPr>
              <p:nvPr/>
            </p:nvSpPr>
            <p:spPr bwMode="auto">
              <a:xfrm flipH="1">
                <a:off x="3080" y="3300"/>
                <a:ext cx="16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2" name="Line 44"/>
              <p:cNvSpPr>
                <a:spLocks noChangeShapeType="1"/>
              </p:cNvSpPr>
              <p:nvPr/>
            </p:nvSpPr>
            <p:spPr bwMode="auto">
              <a:xfrm flipV="1">
                <a:off x="3286" y="3300"/>
                <a:ext cx="63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3" name="Oval 45"/>
              <p:cNvSpPr>
                <a:spLocks noChangeArrowheads="1"/>
              </p:cNvSpPr>
              <p:nvPr/>
            </p:nvSpPr>
            <p:spPr bwMode="auto">
              <a:xfrm>
                <a:off x="3247" y="3276"/>
                <a:ext cx="38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4" name="Line 46"/>
              <p:cNvSpPr>
                <a:spLocks noChangeShapeType="1"/>
              </p:cNvSpPr>
              <p:nvPr/>
            </p:nvSpPr>
            <p:spPr bwMode="auto">
              <a:xfrm>
                <a:off x="3080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5" name="Text Box 47"/>
              <p:cNvSpPr txBox="1">
                <a:spLocks noChangeArrowheads="1"/>
              </p:cNvSpPr>
              <p:nvPr/>
            </p:nvSpPr>
            <p:spPr bwMode="auto">
              <a:xfrm>
                <a:off x="3308" y="3145"/>
                <a:ext cx="44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36" name="Line 48"/>
              <p:cNvSpPr>
                <a:spLocks noChangeShapeType="1"/>
              </p:cNvSpPr>
              <p:nvPr/>
            </p:nvSpPr>
            <p:spPr bwMode="auto">
              <a:xfrm flipH="1">
                <a:off x="2812" y="3108"/>
                <a:ext cx="4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7" name="Line 49"/>
              <p:cNvSpPr>
                <a:spLocks noChangeShapeType="1"/>
              </p:cNvSpPr>
              <p:nvPr/>
            </p:nvSpPr>
            <p:spPr bwMode="auto">
              <a:xfrm flipH="1">
                <a:off x="2852" y="3480"/>
                <a:ext cx="8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8" name="Oval 50"/>
              <p:cNvSpPr>
                <a:spLocks noChangeArrowheads="1"/>
              </p:cNvSpPr>
              <p:nvPr/>
            </p:nvSpPr>
            <p:spPr bwMode="auto">
              <a:xfrm>
                <a:off x="3705" y="3456"/>
                <a:ext cx="37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39" name="Text Box 51"/>
              <p:cNvSpPr txBox="1">
                <a:spLocks noChangeArrowheads="1"/>
              </p:cNvSpPr>
              <p:nvPr/>
            </p:nvSpPr>
            <p:spPr bwMode="auto">
              <a:xfrm>
                <a:off x="3299" y="2712"/>
                <a:ext cx="353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2</a:t>
                </a:r>
                <a:endParaRPr kumimoji="0" lang="en-US" altLang="zh-CN" sz="1600" b="0"/>
              </a:p>
            </p:txBody>
          </p:sp>
          <p:sp>
            <p:nvSpPr>
              <p:cNvPr id="40" name="Rectangle 52"/>
              <p:cNvSpPr>
                <a:spLocks noChangeArrowheads="1"/>
              </p:cNvSpPr>
              <p:nvPr/>
            </p:nvSpPr>
            <p:spPr bwMode="auto">
              <a:xfrm>
                <a:off x="4184" y="2988"/>
                <a:ext cx="413" cy="612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1" name="Text Box 53"/>
              <p:cNvSpPr txBox="1">
                <a:spLocks noChangeArrowheads="1"/>
              </p:cNvSpPr>
              <p:nvPr/>
            </p:nvSpPr>
            <p:spPr bwMode="auto">
              <a:xfrm>
                <a:off x="4138" y="2952"/>
                <a:ext cx="340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1D</a:t>
                </a:r>
              </a:p>
            </p:txBody>
          </p:sp>
          <p:sp>
            <p:nvSpPr>
              <p:cNvPr id="42" name="Line 55"/>
              <p:cNvSpPr>
                <a:spLocks noChangeShapeType="1"/>
              </p:cNvSpPr>
              <p:nvPr/>
            </p:nvSpPr>
            <p:spPr bwMode="auto">
              <a:xfrm>
                <a:off x="4184" y="3228"/>
                <a:ext cx="71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3" name="Line 56"/>
              <p:cNvSpPr>
                <a:spLocks noChangeShapeType="1"/>
              </p:cNvSpPr>
              <p:nvPr/>
            </p:nvSpPr>
            <p:spPr bwMode="auto">
              <a:xfrm flipH="1">
                <a:off x="3978" y="3300"/>
                <a:ext cx="16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4" name="Line 57"/>
              <p:cNvSpPr>
                <a:spLocks noChangeShapeType="1"/>
              </p:cNvSpPr>
              <p:nvPr/>
            </p:nvSpPr>
            <p:spPr bwMode="auto">
              <a:xfrm flipV="1">
                <a:off x="4184" y="3300"/>
                <a:ext cx="60" cy="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4141" y="3276"/>
                <a:ext cx="42" cy="45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6" name="Line 59"/>
              <p:cNvSpPr>
                <a:spLocks noChangeShapeType="1"/>
              </p:cNvSpPr>
              <p:nvPr/>
            </p:nvSpPr>
            <p:spPr bwMode="auto">
              <a:xfrm>
                <a:off x="3978" y="3300"/>
                <a:ext cx="0" cy="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7" name="Text Box 60"/>
              <p:cNvSpPr txBox="1">
                <a:spLocks noChangeArrowheads="1"/>
              </p:cNvSpPr>
              <p:nvPr/>
            </p:nvSpPr>
            <p:spPr bwMode="auto">
              <a:xfrm>
                <a:off x="4225" y="3145"/>
                <a:ext cx="330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C1</a:t>
                </a:r>
              </a:p>
            </p:txBody>
          </p:sp>
          <p:sp>
            <p:nvSpPr>
              <p:cNvPr id="48" name="Line 61"/>
              <p:cNvSpPr>
                <a:spLocks noChangeShapeType="1"/>
              </p:cNvSpPr>
              <p:nvPr/>
            </p:nvSpPr>
            <p:spPr bwMode="auto">
              <a:xfrm flipH="1">
                <a:off x="3708" y="3108"/>
                <a:ext cx="4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49" name="Line 62"/>
              <p:cNvSpPr>
                <a:spLocks noChangeShapeType="1"/>
              </p:cNvSpPr>
              <p:nvPr/>
            </p:nvSpPr>
            <p:spPr bwMode="auto">
              <a:xfrm flipH="1">
                <a:off x="3747" y="3480"/>
                <a:ext cx="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0" name="Oval 63"/>
              <p:cNvSpPr>
                <a:spLocks noChangeArrowheads="1"/>
              </p:cNvSpPr>
              <p:nvPr/>
            </p:nvSpPr>
            <p:spPr bwMode="auto">
              <a:xfrm>
                <a:off x="4598" y="3456"/>
                <a:ext cx="38" cy="46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1" name="Text Box 64"/>
              <p:cNvSpPr txBox="1">
                <a:spLocks noChangeArrowheads="1"/>
              </p:cNvSpPr>
              <p:nvPr/>
            </p:nvSpPr>
            <p:spPr bwMode="auto">
              <a:xfrm>
                <a:off x="4194" y="2712"/>
                <a:ext cx="365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FF</a:t>
                </a:r>
                <a:r>
                  <a:rPr kumimoji="0" lang="en-US" altLang="zh-CN" sz="1600" b="0" baseline="-25000"/>
                  <a:t>3</a:t>
                </a:r>
                <a:endParaRPr kumimoji="0" lang="en-US" altLang="zh-CN" sz="1600" b="0"/>
              </a:p>
            </p:txBody>
          </p:sp>
          <p:sp>
            <p:nvSpPr>
              <p:cNvPr id="52" name="Text Box 70"/>
              <p:cNvSpPr txBox="1">
                <a:spLocks noChangeArrowheads="1"/>
              </p:cNvSpPr>
              <p:nvPr/>
            </p:nvSpPr>
            <p:spPr bwMode="auto">
              <a:xfrm>
                <a:off x="3017" y="2460"/>
                <a:ext cx="38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1</a:t>
                </a:r>
              </a:p>
            </p:txBody>
          </p:sp>
          <p:sp>
            <p:nvSpPr>
              <p:cNvPr id="53" name="Text Box 71"/>
              <p:cNvSpPr txBox="1">
                <a:spLocks noChangeArrowheads="1"/>
              </p:cNvSpPr>
              <p:nvPr/>
            </p:nvSpPr>
            <p:spPr bwMode="auto">
              <a:xfrm>
                <a:off x="3905" y="2472"/>
                <a:ext cx="362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2</a:t>
                </a:r>
              </a:p>
            </p:txBody>
          </p:sp>
          <p:sp>
            <p:nvSpPr>
              <p:cNvPr id="54" name="Text Box 72"/>
              <p:cNvSpPr txBox="1">
                <a:spLocks noChangeArrowheads="1"/>
              </p:cNvSpPr>
              <p:nvPr/>
            </p:nvSpPr>
            <p:spPr bwMode="auto">
              <a:xfrm>
                <a:off x="4787" y="2472"/>
                <a:ext cx="325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3</a:t>
                </a:r>
              </a:p>
            </p:txBody>
          </p:sp>
          <p:sp>
            <p:nvSpPr>
              <p:cNvPr id="55" name="Text Box 73"/>
              <p:cNvSpPr txBox="1">
                <a:spLocks noChangeArrowheads="1"/>
              </p:cNvSpPr>
              <p:nvPr/>
            </p:nvSpPr>
            <p:spPr bwMode="auto">
              <a:xfrm>
                <a:off x="2108" y="2460"/>
                <a:ext cx="36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 i="1"/>
                  <a:t>Q</a:t>
                </a:r>
                <a:r>
                  <a:rPr kumimoji="0" lang="en-US" altLang="zh-CN" sz="1600" b="0" baseline="-25000"/>
                  <a:t>0</a:t>
                </a:r>
              </a:p>
            </p:txBody>
          </p:sp>
          <p:sp>
            <p:nvSpPr>
              <p:cNvPr id="56" name="Line 74"/>
              <p:cNvSpPr>
                <a:spLocks noChangeShapeType="1"/>
              </p:cNvSpPr>
              <p:nvPr/>
            </p:nvSpPr>
            <p:spPr bwMode="auto">
              <a:xfrm flipV="1">
                <a:off x="2140" y="2664"/>
                <a:ext cx="0" cy="4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7" name="Line 75"/>
              <p:cNvSpPr>
                <a:spLocks noChangeShapeType="1"/>
              </p:cNvSpPr>
              <p:nvPr/>
            </p:nvSpPr>
            <p:spPr bwMode="auto">
              <a:xfrm flipV="1">
                <a:off x="4844" y="2700"/>
                <a:ext cx="0" cy="42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8" name="Line 76"/>
              <p:cNvSpPr>
                <a:spLocks noChangeShapeType="1"/>
              </p:cNvSpPr>
              <p:nvPr/>
            </p:nvSpPr>
            <p:spPr bwMode="auto">
              <a:xfrm flipV="1">
                <a:off x="3934" y="2688"/>
                <a:ext cx="0" cy="42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59" name="Line 77"/>
              <p:cNvSpPr>
                <a:spLocks noChangeShapeType="1"/>
              </p:cNvSpPr>
              <p:nvPr/>
            </p:nvSpPr>
            <p:spPr bwMode="auto">
              <a:xfrm flipV="1">
                <a:off x="3049" y="2688"/>
                <a:ext cx="0" cy="43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0" name="Line 78"/>
              <p:cNvSpPr>
                <a:spLocks noChangeShapeType="1"/>
              </p:cNvSpPr>
              <p:nvPr/>
            </p:nvSpPr>
            <p:spPr bwMode="auto">
              <a:xfrm>
                <a:off x="4597" y="3121"/>
                <a:ext cx="24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1" name="Line 79"/>
              <p:cNvSpPr>
                <a:spLocks noChangeShapeType="1"/>
              </p:cNvSpPr>
              <p:nvPr/>
            </p:nvSpPr>
            <p:spPr bwMode="auto">
              <a:xfrm flipV="1">
                <a:off x="4636" y="3480"/>
                <a:ext cx="14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2" name="Text Box 80"/>
              <p:cNvSpPr txBox="1">
                <a:spLocks noChangeArrowheads="1"/>
              </p:cNvSpPr>
              <p:nvPr/>
            </p:nvSpPr>
            <p:spPr bwMode="auto">
              <a:xfrm>
                <a:off x="654" y="3565"/>
                <a:ext cx="342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CP</a:t>
                </a:r>
                <a:endParaRPr kumimoji="0" lang="en-US" altLang="zh-CN" sz="1600" b="0" baseline="-25000"/>
              </a:p>
            </p:txBody>
          </p:sp>
          <p:sp>
            <p:nvSpPr>
              <p:cNvPr id="63" name="Text Box 81"/>
              <p:cNvSpPr txBox="1">
                <a:spLocks noChangeArrowheads="1"/>
              </p:cNvSpPr>
              <p:nvPr/>
            </p:nvSpPr>
            <p:spPr bwMode="auto">
              <a:xfrm>
                <a:off x="708" y="2856"/>
                <a:ext cx="402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600" b="0"/>
                  <a:t>D</a:t>
                </a:r>
                <a:r>
                  <a:rPr kumimoji="0" lang="en-US" altLang="zh-CN" sz="1600" b="0" baseline="-25000"/>
                  <a:t>IR</a:t>
                </a:r>
              </a:p>
            </p:txBody>
          </p:sp>
          <p:sp>
            <p:nvSpPr>
              <p:cNvPr id="64" name="Line 82"/>
              <p:cNvSpPr>
                <a:spLocks noChangeShapeType="1"/>
              </p:cNvSpPr>
              <p:nvPr/>
            </p:nvSpPr>
            <p:spPr bwMode="auto">
              <a:xfrm flipH="1">
                <a:off x="908" y="3767"/>
                <a:ext cx="307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5" name="Oval 83"/>
              <p:cNvSpPr>
                <a:spLocks noChangeArrowheads="1"/>
              </p:cNvSpPr>
              <p:nvPr/>
            </p:nvSpPr>
            <p:spPr bwMode="auto">
              <a:xfrm>
                <a:off x="2118" y="3084"/>
                <a:ext cx="33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6" name="Oval 84"/>
              <p:cNvSpPr>
                <a:spLocks noChangeArrowheads="1"/>
              </p:cNvSpPr>
              <p:nvPr/>
            </p:nvSpPr>
            <p:spPr bwMode="auto">
              <a:xfrm>
                <a:off x="3070" y="3744"/>
                <a:ext cx="30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7" name="Oval 85"/>
              <p:cNvSpPr>
                <a:spLocks noChangeArrowheads="1"/>
              </p:cNvSpPr>
              <p:nvPr/>
            </p:nvSpPr>
            <p:spPr bwMode="auto">
              <a:xfrm>
                <a:off x="2160" y="3744"/>
                <a:ext cx="31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8" name="Oval 86"/>
              <p:cNvSpPr>
                <a:spLocks noChangeArrowheads="1"/>
              </p:cNvSpPr>
              <p:nvPr/>
            </p:nvSpPr>
            <p:spPr bwMode="auto">
              <a:xfrm>
                <a:off x="1262" y="3744"/>
                <a:ext cx="32" cy="3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69" name="Oval 87"/>
              <p:cNvSpPr>
                <a:spLocks noChangeArrowheads="1"/>
              </p:cNvSpPr>
              <p:nvPr/>
            </p:nvSpPr>
            <p:spPr bwMode="auto">
              <a:xfrm>
                <a:off x="3028" y="3084"/>
                <a:ext cx="30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  <p:sp>
            <p:nvSpPr>
              <p:cNvPr id="70" name="Oval 89"/>
              <p:cNvSpPr>
                <a:spLocks noChangeArrowheads="1"/>
              </p:cNvSpPr>
              <p:nvPr/>
            </p:nvSpPr>
            <p:spPr bwMode="auto">
              <a:xfrm>
                <a:off x="3916" y="3084"/>
                <a:ext cx="29" cy="3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 sz="140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755576" y="3267076"/>
              <a:ext cx="863674" cy="7262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4685" y="28260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串行输入</a:t>
              </a:r>
            </a:p>
          </p:txBody>
        </p:sp>
      </p:grpSp>
      <p:graphicFrame>
        <p:nvGraphicFramePr>
          <p:cNvPr id="74" name="对象 73"/>
          <p:cNvGraphicFramePr>
            <a:graphicFrameLocks noChangeAspect="1"/>
          </p:cNvGraphicFramePr>
          <p:nvPr/>
        </p:nvGraphicFramePr>
        <p:xfrm>
          <a:off x="847333" y="4653136"/>
          <a:ext cx="5627994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公式" r:id="rId4" imgW="41148000" imgH="5791200" progId="Equation.3">
                  <p:embed/>
                </p:oleObj>
              </mc:Choice>
              <mc:Fallback>
                <p:oleObj name="公式" r:id="rId4" imgW="41148000" imgH="5791200" progId="Equation.3">
                  <p:embed/>
                  <p:pic>
                    <p:nvPicPr>
                      <p:cNvPr id="74" name="对象 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333" y="4653136"/>
                        <a:ext cx="5627994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755337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移位脉冲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692537" y="26296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串行输出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46159" y="1628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并行输出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右移寄存器工作波形图</a:t>
            </a:r>
          </a:p>
        </p:txBody>
      </p:sp>
      <p:grpSp>
        <p:nvGrpSpPr>
          <p:cNvPr id="141" name="组合 140"/>
          <p:cNvGrpSpPr/>
          <p:nvPr/>
        </p:nvGrpSpPr>
        <p:grpSpPr>
          <a:xfrm>
            <a:off x="1168313" y="1912225"/>
            <a:ext cx="6162675" cy="3852862"/>
            <a:chOff x="1717675" y="2624138"/>
            <a:chExt cx="6162675" cy="3852862"/>
          </a:xfrm>
        </p:grpSpPr>
        <p:grpSp>
          <p:nvGrpSpPr>
            <p:cNvPr id="4" name="Group 6"/>
            <p:cNvGrpSpPr/>
            <p:nvPr/>
          </p:nvGrpSpPr>
          <p:grpSpPr bwMode="auto">
            <a:xfrm>
              <a:off x="1733550" y="3833813"/>
              <a:ext cx="6146800" cy="2503487"/>
              <a:chOff x="1092" y="2415"/>
              <a:chExt cx="3698" cy="1577"/>
            </a:xfrm>
          </p:grpSpPr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4565" y="3786"/>
                <a:ext cx="22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6" name="Text Box 8"/>
              <p:cNvSpPr txBox="1">
                <a:spLocks noChangeArrowheads="1"/>
              </p:cNvSpPr>
              <p:nvPr/>
            </p:nvSpPr>
            <p:spPr bwMode="auto">
              <a:xfrm>
                <a:off x="4565" y="2683"/>
                <a:ext cx="201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7" name="Text Box 9"/>
              <p:cNvSpPr txBox="1">
                <a:spLocks noChangeArrowheads="1"/>
              </p:cNvSpPr>
              <p:nvPr/>
            </p:nvSpPr>
            <p:spPr bwMode="auto">
              <a:xfrm>
                <a:off x="4565" y="3053"/>
                <a:ext cx="201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grpSp>
            <p:nvGrpSpPr>
              <p:cNvPr id="8" name="Group 10"/>
              <p:cNvGrpSpPr/>
              <p:nvPr/>
            </p:nvGrpSpPr>
            <p:grpSpPr bwMode="auto">
              <a:xfrm>
                <a:off x="1092" y="2415"/>
                <a:ext cx="3522" cy="1560"/>
                <a:chOff x="1092" y="2415"/>
                <a:chExt cx="3522" cy="1560"/>
              </a:xfrm>
            </p:grpSpPr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092" y="2415"/>
                  <a:ext cx="401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0</a:t>
                  </a:r>
                </a:p>
              </p:txBody>
            </p:sp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94" y="2791"/>
                  <a:ext cx="423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1</a:t>
                  </a:r>
                </a:p>
              </p:txBody>
            </p:sp>
            <p:sp>
              <p:nvSpPr>
                <p:cNvPr id="1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100" y="3139"/>
                  <a:ext cx="391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2</a:t>
                  </a:r>
                </a:p>
              </p:txBody>
            </p:sp>
            <p:sp>
              <p:nvSpPr>
                <p:cNvPr id="1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04" y="3519"/>
                  <a:ext cx="391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i="1"/>
                    <a:t>Q</a:t>
                  </a:r>
                  <a:r>
                    <a:rPr kumimoji="0" lang="en-US" altLang="zh-CN" sz="1800" baseline="-25000"/>
                    <a:t>3</a:t>
                  </a:r>
                </a:p>
              </p:txBody>
            </p:sp>
            <p:sp>
              <p:nvSpPr>
                <p:cNvPr id="1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45" y="3924"/>
                  <a:ext cx="3157" cy="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439" y="3562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256" y="3769"/>
                  <a:ext cx="285" cy="2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1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445" y="2820"/>
                  <a:ext cx="3157" cy="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39" y="2457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268" y="2665"/>
                  <a:ext cx="285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20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457" y="3203"/>
                  <a:ext cx="3157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39" y="2840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268" y="3048"/>
                  <a:ext cx="285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23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445" y="3567"/>
                  <a:ext cx="3157" cy="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39" y="3205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256" y="3413"/>
                  <a:ext cx="273" cy="2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</p:grpSp>
          <p:sp>
            <p:nvSpPr>
              <p:cNvPr id="9" name="Text Box 27"/>
              <p:cNvSpPr txBox="1">
                <a:spLocks noChangeArrowheads="1"/>
              </p:cNvSpPr>
              <p:nvPr/>
            </p:nvSpPr>
            <p:spPr bwMode="auto">
              <a:xfrm>
                <a:off x="4565" y="3430"/>
                <a:ext cx="189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</p:grpSp>
        <p:grpSp>
          <p:nvGrpSpPr>
            <p:cNvPr id="26" name="Group 28"/>
            <p:cNvGrpSpPr/>
            <p:nvPr/>
          </p:nvGrpSpPr>
          <p:grpSpPr bwMode="auto">
            <a:xfrm>
              <a:off x="2905125" y="2835275"/>
              <a:ext cx="3529013" cy="3641725"/>
              <a:chOff x="1830" y="1786"/>
              <a:chExt cx="2223" cy="2294"/>
            </a:xfrm>
          </p:grpSpPr>
          <p:sp>
            <p:nvSpPr>
              <p:cNvPr id="27" name="Line 29"/>
              <p:cNvSpPr>
                <a:spLocks noChangeShapeType="1"/>
              </p:cNvSpPr>
              <p:nvPr/>
            </p:nvSpPr>
            <p:spPr bwMode="auto">
              <a:xfrm flipH="1">
                <a:off x="4053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30"/>
              <p:cNvSpPr>
                <a:spLocks noChangeShapeType="1"/>
              </p:cNvSpPr>
              <p:nvPr/>
            </p:nvSpPr>
            <p:spPr bwMode="auto">
              <a:xfrm flipH="1">
                <a:off x="1830" y="1795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31"/>
              <p:cNvSpPr>
                <a:spLocks noChangeShapeType="1"/>
              </p:cNvSpPr>
              <p:nvPr/>
            </p:nvSpPr>
            <p:spPr bwMode="auto">
              <a:xfrm flipH="1">
                <a:off x="2571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H="1">
                <a:off x="3312" y="1786"/>
                <a:ext cx="0" cy="228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3"/>
            <p:cNvGrpSpPr/>
            <p:nvPr/>
          </p:nvGrpSpPr>
          <p:grpSpPr bwMode="auto">
            <a:xfrm>
              <a:off x="2300288" y="4111625"/>
              <a:ext cx="4837112" cy="2063750"/>
              <a:chOff x="1449" y="2602"/>
              <a:chExt cx="3038" cy="1300"/>
            </a:xfrm>
          </p:grpSpPr>
          <p:sp>
            <p:nvSpPr>
              <p:cNvPr id="32" name="Line 34"/>
              <p:cNvSpPr>
                <a:spLocks noChangeShapeType="1"/>
              </p:cNvSpPr>
              <p:nvPr/>
            </p:nvSpPr>
            <p:spPr bwMode="auto">
              <a:xfrm>
                <a:off x="4053" y="3706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5"/>
              <p:cNvSpPr>
                <a:spLocks noChangeShapeType="1"/>
              </p:cNvSpPr>
              <p:nvPr/>
            </p:nvSpPr>
            <p:spPr bwMode="auto">
              <a:xfrm>
                <a:off x="1449" y="2797"/>
                <a:ext cx="37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6"/>
              <p:cNvSpPr>
                <a:spLocks noChangeShapeType="1"/>
              </p:cNvSpPr>
              <p:nvPr/>
            </p:nvSpPr>
            <p:spPr bwMode="auto">
              <a:xfrm>
                <a:off x="1460" y="3545"/>
                <a:ext cx="18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7"/>
              <p:cNvSpPr>
                <a:spLocks noChangeShapeType="1"/>
              </p:cNvSpPr>
              <p:nvPr/>
            </p:nvSpPr>
            <p:spPr bwMode="auto">
              <a:xfrm>
                <a:off x="1460" y="3180"/>
                <a:ext cx="111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8"/>
              <p:cNvSpPr>
                <a:spLocks noChangeShapeType="1"/>
              </p:cNvSpPr>
              <p:nvPr/>
            </p:nvSpPr>
            <p:spPr bwMode="auto">
              <a:xfrm>
                <a:off x="1449" y="3902"/>
                <a:ext cx="261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39"/>
              <p:cNvSpPr>
                <a:spLocks noChangeShapeType="1"/>
              </p:cNvSpPr>
              <p:nvPr/>
            </p:nvSpPr>
            <p:spPr bwMode="auto">
              <a:xfrm>
                <a:off x="2571" y="2602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40"/>
              <p:cNvSpPr>
                <a:spLocks noChangeShapeType="1"/>
              </p:cNvSpPr>
              <p:nvPr/>
            </p:nvSpPr>
            <p:spPr bwMode="auto">
              <a:xfrm>
                <a:off x="2571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41"/>
              <p:cNvSpPr>
                <a:spLocks noChangeShapeType="1"/>
              </p:cNvSpPr>
              <p:nvPr/>
            </p:nvSpPr>
            <p:spPr bwMode="auto">
              <a:xfrm flipV="1">
                <a:off x="1830" y="2602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 flipV="1">
                <a:off x="2573" y="2797"/>
                <a:ext cx="751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 flipV="1">
                <a:off x="2571" y="2985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4"/>
              <p:cNvSpPr>
                <a:spLocks noChangeShapeType="1"/>
              </p:cNvSpPr>
              <p:nvPr/>
            </p:nvSpPr>
            <p:spPr bwMode="auto">
              <a:xfrm>
                <a:off x="3312" y="334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5"/>
              <p:cNvSpPr>
                <a:spLocks noChangeShapeType="1"/>
              </p:cNvSpPr>
              <p:nvPr/>
            </p:nvSpPr>
            <p:spPr bwMode="auto">
              <a:xfrm>
                <a:off x="3312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6"/>
              <p:cNvSpPr>
                <a:spLocks noChangeShapeType="1"/>
              </p:cNvSpPr>
              <p:nvPr/>
            </p:nvSpPr>
            <p:spPr bwMode="auto">
              <a:xfrm>
                <a:off x="3312" y="2602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7"/>
              <p:cNvSpPr>
                <a:spLocks noChangeShapeType="1"/>
              </p:cNvSpPr>
              <p:nvPr/>
            </p:nvSpPr>
            <p:spPr bwMode="auto">
              <a:xfrm flipV="1">
                <a:off x="3312" y="2602"/>
                <a:ext cx="1175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8"/>
              <p:cNvSpPr>
                <a:spLocks noChangeShapeType="1"/>
              </p:cNvSpPr>
              <p:nvPr/>
            </p:nvSpPr>
            <p:spPr bwMode="auto">
              <a:xfrm flipV="1">
                <a:off x="3312" y="3180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49"/>
              <p:cNvSpPr>
                <a:spLocks noChangeShapeType="1"/>
              </p:cNvSpPr>
              <p:nvPr/>
            </p:nvSpPr>
            <p:spPr bwMode="auto">
              <a:xfrm flipV="1">
                <a:off x="3312" y="3349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50"/>
              <p:cNvSpPr>
                <a:spLocks noChangeShapeType="1"/>
              </p:cNvSpPr>
              <p:nvPr/>
            </p:nvSpPr>
            <p:spPr bwMode="auto">
              <a:xfrm>
                <a:off x="4053" y="298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51"/>
              <p:cNvSpPr>
                <a:spLocks noChangeShapeType="1"/>
              </p:cNvSpPr>
              <p:nvPr/>
            </p:nvSpPr>
            <p:spPr bwMode="auto">
              <a:xfrm>
                <a:off x="4053" y="3349"/>
                <a:ext cx="0" cy="1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52"/>
              <p:cNvSpPr>
                <a:spLocks noChangeShapeType="1"/>
              </p:cNvSpPr>
              <p:nvPr/>
            </p:nvSpPr>
            <p:spPr bwMode="auto">
              <a:xfrm>
                <a:off x="4053" y="2985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53"/>
              <p:cNvSpPr>
                <a:spLocks noChangeShapeType="1"/>
              </p:cNvSpPr>
              <p:nvPr/>
            </p:nvSpPr>
            <p:spPr bwMode="auto">
              <a:xfrm>
                <a:off x="4053" y="3545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54"/>
              <p:cNvSpPr>
                <a:spLocks noChangeShapeType="1"/>
              </p:cNvSpPr>
              <p:nvPr/>
            </p:nvSpPr>
            <p:spPr bwMode="auto">
              <a:xfrm>
                <a:off x="4053" y="3706"/>
                <a:ext cx="43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55"/>
              <p:cNvSpPr>
                <a:spLocks noChangeShapeType="1"/>
              </p:cNvSpPr>
              <p:nvPr/>
            </p:nvSpPr>
            <p:spPr bwMode="auto">
              <a:xfrm>
                <a:off x="1830" y="2614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4" name="Group 56"/>
            <p:cNvGrpSpPr/>
            <p:nvPr/>
          </p:nvGrpSpPr>
          <p:grpSpPr bwMode="auto">
            <a:xfrm>
              <a:off x="2420938" y="4110038"/>
              <a:ext cx="334962" cy="2095500"/>
              <a:chOff x="1525" y="2589"/>
              <a:chExt cx="211" cy="1320"/>
            </a:xfrm>
          </p:grpSpPr>
          <p:sp>
            <p:nvSpPr>
              <p:cNvPr id="55" name="Text Box 57"/>
              <p:cNvSpPr txBox="1">
                <a:spLocks noChangeArrowheads="1"/>
              </p:cNvSpPr>
              <p:nvPr/>
            </p:nvSpPr>
            <p:spPr bwMode="auto">
              <a:xfrm>
                <a:off x="1535" y="2589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6" name="Text Box 58"/>
              <p:cNvSpPr txBox="1">
                <a:spLocks noChangeArrowheads="1"/>
              </p:cNvSpPr>
              <p:nvPr/>
            </p:nvSpPr>
            <p:spPr bwMode="auto">
              <a:xfrm>
                <a:off x="1525" y="2975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7" name="Text Box 59"/>
              <p:cNvSpPr txBox="1">
                <a:spLocks noChangeArrowheads="1"/>
              </p:cNvSpPr>
              <p:nvPr/>
            </p:nvSpPr>
            <p:spPr bwMode="auto">
              <a:xfrm>
                <a:off x="1525" y="3323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58" name="Text Box 60"/>
              <p:cNvSpPr txBox="1">
                <a:spLocks noChangeArrowheads="1"/>
              </p:cNvSpPr>
              <p:nvPr/>
            </p:nvSpPr>
            <p:spPr bwMode="auto">
              <a:xfrm>
                <a:off x="1525" y="3638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59" name="Group 61"/>
            <p:cNvGrpSpPr/>
            <p:nvPr/>
          </p:nvGrpSpPr>
          <p:grpSpPr bwMode="auto">
            <a:xfrm>
              <a:off x="6059488" y="4129088"/>
              <a:ext cx="334962" cy="2095500"/>
              <a:chOff x="3817" y="2601"/>
              <a:chExt cx="211" cy="1320"/>
            </a:xfrm>
          </p:grpSpPr>
          <p:sp>
            <p:nvSpPr>
              <p:cNvPr id="60" name="Text Box 62"/>
              <p:cNvSpPr txBox="1">
                <a:spLocks noChangeArrowheads="1"/>
              </p:cNvSpPr>
              <p:nvPr/>
            </p:nvSpPr>
            <p:spPr bwMode="auto">
              <a:xfrm>
                <a:off x="3827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1" name="Text Box 63"/>
              <p:cNvSpPr txBox="1">
                <a:spLocks noChangeArrowheads="1"/>
              </p:cNvSpPr>
              <p:nvPr/>
            </p:nvSpPr>
            <p:spPr bwMode="auto">
              <a:xfrm>
                <a:off x="3817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2" name="Text Box 64"/>
              <p:cNvSpPr txBox="1">
                <a:spLocks noChangeArrowheads="1"/>
              </p:cNvSpPr>
              <p:nvPr/>
            </p:nvSpPr>
            <p:spPr bwMode="auto">
              <a:xfrm>
                <a:off x="3817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3" name="Text Box 65"/>
              <p:cNvSpPr txBox="1">
                <a:spLocks noChangeArrowheads="1"/>
              </p:cNvSpPr>
              <p:nvPr/>
            </p:nvSpPr>
            <p:spPr bwMode="auto">
              <a:xfrm>
                <a:off x="3817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64" name="Group 66"/>
            <p:cNvGrpSpPr/>
            <p:nvPr/>
          </p:nvGrpSpPr>
          <p:grpSpPr bwMode="auto">
            <a:xfrm>
              <a:off x="3621088" y="4129088"/>
              <a:ext cx="334962" cy="2095500"/>
              <a:chOff x="2281" y="2601"/>
              <a:chExt cx="211" cy="1320"/>
            </a:xfrm>
          </p:grpSpPr>
          <p:sp>
            <p:nvSpPr>
              <p:cNvPr id="65" name="Text Box 67"/>
              <p:cNvSpPr txBox="1">
                <a:spLocks noChangeArrowheads="1"/>
              </p:cNvSpPr>
              <p:nvPr/>
            </p:nvSpPr>
            <p:spPr bwMode="auto">
              <a:xfrm>
                <a:off x="2291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66" name="Text Box 68"/>
              <p:cNvSpPr txBox="1">
                <a:spLocks noChangeArrowheads="1"/>
              </p:cNvSpPr>
              <p:nvPr/>
            </p:nvSpPr>
            <p:spPr bwMode="auto">
              <a:xfrm>
                <a:off x="2281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7" name="Text Box 69"/>
              <p:cNvSpPr txBox="1">
                <a:spLocks noChangeArrowheads="1"/>
              </p:cNvSpPr>
              <p:nvPr/>
            </p:nvSpPr>
            <p:spPr bwMode="auto">
              <a:xfrm>
                <a:off x="2281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68" name="Text Box 70"/>
              <p:cNvSpPr txBox="1">
                <a:spLocks noChangeArrowheads="1"/>
              </p:cNvSpPr>
              <p:nvPr/>
            </p:nvSpPr>
            <p:spPr bwMode="auto">
              <a:xfrm>
                <a:off x="2281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69" name="Group 71"/>
            <p:cNvGrpSpPr/>
            <p:nvPr/>
          </p:nvGrpSpPr>
          <p:grpSpPr bwMode="auto">
            <a:xfrm>
              <a:off x="4821238" y="4129088"/>
              <a:ext cx="334962" cy="2095500"/>
              <a:chOff x="3037" y="2601"/>
              <a:chExt cx="211" cy="1320"/>
            </a:xfrm>
          </p:grpSpPr>
          <p:sp>
            <p:nvSpPr>
              <p:cNvPr id="70" name="Text Box 72"/>
              <p:cNvSpPr txBox="1">
                <a:spLocks noChangeArrowheads="1"/>
              </p:cNvSpPr>
              <p:nvPr/>
            </p:nvSpPr>
            <p:spPr bwMode="auto">
              <a:xfrm>
                <a:off x="3047" y="2601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1" name="Text Box 73"/>
              <p:cNvSpPr txBox="1">
                <a:spLocks noChangeArrowheads="1"/>
              </p:cNvSpPr>
              <p:nvPr/>
            </p:nvSpPr>
            <p:spPr bwMode="auto">
              <a:xfrm>
                <a:off x="3037" y="2987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2" name="Text Box 74"/>
              <p:cNvSpPr txBox="1">
                <a:spLocks noChangeArrowheads="1"/>
              </p:cNvSpPr>
              <p:nvPr/>
            </p:nvSpPr>
            <p:spPr bwMode="auto">
              <a:xfrm>
                <a:off x="3037" y="3335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3" name="Text Box 75"/>
              <p:cNvSpPr txBox="1">
                <a:spLocks noChangeArrowheads="1"/>
              </p:cNvSpPr>
              <p:nvPr/>
            </p:nvSpPr>
            <p:spPr bwMode="auto">
              <a:xfrm>
                <a:off x="3037" y="3650"/>
                <a:ext cx="18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</p:grpSp>
        <p:grpSp>
          <p:nvGrpSpPr>
            <p:cNvPr id="74" name="Group 122"/>
            <p:cNvGrpSpPr/>
            <p:nvPr/>
          </p:nvGrpSpPr>
          <p:grpSpPr bwMode="auto">
            <a:xfrm>
              <a:off x="7281863" y="4081463"/>
              <a:ext cx="334962" cy="2111375"/>
              <a:chOff x="4921" y="2155"/>
              <a:chExt cx="211" cy="1330"/>
            </a:xfrm>
          </p:grpSpPr>
          <p:sp>
            <p:nvSpPr>
              <p:cNvPr id="75" name="Text Box 123"/>
              <p:cNvSpPr txBox="1">
                <a:spLocks noChangeArrowheads="1"/>
              </p:cNvSpPr>
              <p:nvPr/>
            </p:nvSpPr>
            <p:spPr bwMode="auto">
              <a:xfrm>
                <a:off x="4931" y="2505"/>
                <a:ext cx="189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6" name="Text Box 124"/>
              <p:cNvSpPr txBox="1">
                <a:spLocks noChangeArrowheads="1"/>
              </p:cNvSpPr>
              <p:nvPr/>
            </p:nvSpPr>
            <p:spPr bwMode="auto">
              <a:xfrm>
                <a:off x="4921" y="2891"/>
                <a:ext cx="19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0</a:t>
                </a:r>
              </a:p>
            </p:txBody>
          </p:sp>
          <p:sp>
            <p:nvSpPr>
              <p:cNvPr id="77" name="Text Box 125"/>
              <p:cNvSpPr txBox="1">
                <a:spLocks noChangeArrowheads="1"/>
              </p:cNvSpPr>
              <p:nvPr/>
            </p:nvSpPr>
            <p:spPr bwMode="auto">
              <a:xfrm>
                <a:off x="4921" y="3239"/>
                <a:ext cx="2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  <p:sp>
            <p:nvSpPr>
              <p:cNvPr id="78" name="Text Box 126"/>
              <p:cNvSpPr txBox="1">
                <a:spLocks noChangeArrowheads="1"/>
              </p:cNvSpPr>
              <p:nvPr/>
            </p:nvSpPr>
            <p:spPr bwMode="auto">
              <a:xfrm>
                <a:off x="4921" y="2155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/>
                  <a:t>1</a:t>
                </a:r>
              </a:p>
            </p:txBody>
          </p:sp>
        </p:grpSp>
        <p:sp>
          <p:nvSpPr>
            <p:cNvPr id="79" name="Rectangle 142"/>
            <p:cNvSpPr>
              <a:spLocks noChangeArrowheads="1"/>
            </p:cNvSpPr>
            <p:nvPr/>
          </p:nvSpPr>
          <p:spPr bwMode="auto">
            <a:xfrm>
              <a:off x="7224713" y="3967163"/>
              <a:ext cx="361950" cy="2419350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0" name="Group 143"/>
            <p:cNvGrpSpPr/>
            <p:nvPr/>
          </p:nvGrpSpPr>
          <p:grpSpPr bwMode="auto">
            <a:xfrm>
              <a:off x="1717675" y="2624138"/>
              <a:ext cx="5983288" cy="1354137"/>
              <a:chOff x="1081" y="1670"/>
              <a:chExt cx="3769" cy="853"/>
            </a:xfrm>
          </p:grpSpPr>
          <p:sp>
            <p:nvSpPr>
              <p:cNvPr id="81" name="Text Box 144"/>
              <p:cNvSpPr txBox="1">
                <a:spLocks noChangeArrowheads="1"/>
              </p:cNvSpPr>
              <p:nvPr/>
            </p:nvSpPr>
            <p:spPr bwMode="auto">
              <a:xfrm>
                <a:off x="1081" y="2047"/>
                <a:ext cx="45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i="1"/>
                  <a:t>D</a:t>
                </a:r>
                <a:r>
                  <a:rPr kumimoji="0" lang="en-US" altLang="zh-CN" sz="1800" baseline="-25000"/>
                  <a:t>IR</a:t>
                </a:r>
              </a:p>
            </p:txBody>
          </p:sp>
          <p:sp>
            <p:nvSpPr>
              <p:cNvPr id="82" name="Line 145"/>
              <p:cNvSpPr>
                <a:spLocks noChangeShapeType="1"/>
              </p:cNvSpPr>
              <p:nvPr/>
            </p:nvSpPr>
            <p:spPr bwMode="auto">
              <a:xfrm flipV="1">
                <a:off x="1449" y="2228"/>
                <a:ext cx="75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146"/>
              <p:cNvSpPr>
                <a:spLocks noChangeShapeType="1"/>
              </p:cNvSpPr>
              <p:nvPr/>
            </p:nvSpPr>
            <p:spPr bwMode="auto">
              <a:xfrm>
                <a:off x="2201" y="2237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147"/>
              <p:cNvSpPr>
                <a:spLocks noChangeShapeType="1"/>
              </p:cNvSpPr>
              <p:nvPr/>
            </p:nvSpPr>
            <p:spPr bwMode="auto">
              <a:xfrm>
                <a:off x="2201" y="2432"/>
                <a:ext cx="74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148"/>
              <p:cNvSpPr>
                <a:spLocks noChangeShapeType="1"/>
              </p:cNvSpPr>
              <p:nvPr/>
            </p:nvSpPr>
            <p:spPr bwMode="auto">
              <a:xfrm>
                <a:off x="4413" y="2245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6" name="Group 149"/>
              <p:cNvGrpSpPr/>
              <p:nvPr/>
            </p:nvGrpSpPr>
            <p:grpSpPr bwMode="auto">
              <a:xfrm>
                <a:off x="1460" y="1863"/>
                <a:ext cx="2964" cy="203"/>
                <a:chOff x="1460" y="1625"/>
                <a:chExt cx="2964" cy="180"/>
              </a:xfrm>
            </p:grpSpPr>
            <p:sp>
              <p:nvSpPr>
                <p:cNvPr id="104" name="Line 150"/>
                <p:cNvSpPr>
                  <a:spLocks noChangeShapeType="1"/>
                </p:cNvSpPr>
                <p:nvPr/>
              </p:nvSpPr>
              <p:spPr bwMode="auto">
                <a:xfrm>
                  <a:off x="1460" y="1633"/>
                  <a:ext cx="37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Line 151"/>
                <p:cNvSpPr>
                  <a:spLocks noChangeShapeType="1"/>
                </p:cNvSpPr>
                <p:nvPr/>
              </p:nvSpPr>
              <p:spPr bwMode="auto">
                <a:xfrm>
                  <a:off x="1830" y="1633"/>
                  <a:ext cx="0" cy="1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Line 152"/>
                <p:cNvSpPr>
                  <a:spLocks noChangeShapeType="1"/>
                </p:cNvSpPr>
                <p:nvPr/>
              </p:nvSpPr>
              <p:spPr bwMode="auto">
                <a:xfrm>
                  <a:off x="1830" y="1805"/>
                  <a:ext cx="37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Line 153"/>
                <p:cNvSpPr>
                  <a:spLocks noChangeShapeType="1"/>
                </p:cNvSpPr>
                <p:nvPr/>
              </p:nvSpPr>
              <p:spPr bwMode="auto">
                <a:xfrm>
                  <a:off x="2201" y="1625"/>
                  <a:ext cx="0" cy="1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08" name="Group 154"/>
                <p:cNvGrpSpPr/>
                <p:nvPr/>
              </p:nvGrpSpPr>
              <p:grpSpPr bwMode="auto">
                <a:xfrm>
                  <a:off x="2201" y="1625"/>
                  <a:ext cx="741" cy="180"/>
                  <a:chOff x="4410" y="10110"/>
                  <a:chExt cx="1050" cy="360"/>
                </a:xfrm>
              </p:grpSpPr>
              <p:sp>
                <p:nvSpPr>
                  <p:cNvPr id="117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4410" y="10125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125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470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Line 158"/>
                  <p:cNvSpPr>
                    <a:spLocks noChangeShapeType="1"/>
                  </p:cNvSpPr>
                  <p:nvPr/>
                </p:nvSpPr>
                <p:spPr bwMode="auto">
                  <a:xfrm>
                    <a:off x="5460" y="10110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9" name="Line 159"/>
                <p:cNvSpPr>
                  <a:spLocks noChangeShapeType="1"/>
                </p:cNvSpPr>
                <p:nvPr/>
              </p:nvSpPr>
              <p:spPr bwMode="auto">
                <a:xfrm>
                  <a:off x="3683" y="1633"/>
                  <a:ext cx="370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Line 160"/>
                <p:cNvSpPr>
                  <a:spLocks noChangeShapeType="1"/>
                </p:cNvSpPr>
                <p:nvPr/>
              </p:nvSpPr>
              <p:spPr bwMode="auto">
                <a:xfrm>
                  <a:off x="4053" y="1633"/>
                  <a:ext cx="0" cy="1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Line 161"/>
                <p:cNvSpPr>
                  <a:spLocks noChangeShapeType="1"/>
                </p:cNvSpPr>
                <p:nvPr/>
              </p:nvSpPr>
              <p:spPr bwMode="auto">
                <a:xfrm>
                  <a:off x="4053" y="1805"/>
                  <a:ext cx="37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12" name="Group 162"/>
                <p:cNvGrpSpPr/>
                <p:nvPr/>
              </p:nvGrpSpPr>
              <p:grpSpPr bwMode="auto">
                <a:xfrm>
                  <a:off x="2942" y="1625"/>
                  <a:ext cx="741" cy="180"/>
                  <a:chOff x="4410" y="10110"/>
                  <a:chExt cx="1050" cy="360"/>
                </a:xfrm>
              </p:grpSpPr>
              <p:sp>
                <p:nvSpPr>
                  <p:cNvPr id="113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4410" y="10125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125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4935" y="10470"/>
                    <a:ext cx="52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5460" y="10110"/>
                    <a:ext cx="0" cy="345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7" name="Group 167"/>
              <p:cNvGrpSpPr/>
              <p:nvPr/>
            </p:nvGrpSpPr>
            <p:grpSpPr bwMode="auto">
              <a:xfrm>
                <a:off x="1096" y="1670"/>
                <a:ext cx="3754" cy="488"/>
                <a:chOff x="3924" y="9769"/>
                <a:chExt cx="5320" cy="861"/>
              </a:xfrm>
            </p:grpSpPr>
            <p:sp>
              <p:nvSpPr>
                <p:cNvPr id="99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3924" y="9769"/>
                  <a:ext cx="55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/>
                    <a:t>CP</a:t>
                  </a:r>
                </a:p>
              </p:txBody>
            </p:sp>
            <p:sp>
              <p:nvSpPr>
                <p:cNvPr id="100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4419" y="10510"/>
                  <a:ext cx="4474" cy="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4410" y="9870"/>
                  <a:ext cx="0" cy="63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2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4100" y="10237"/>
                  <a:ext cx="40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0</a:t>
                  </a:r>
                </a:p>
              </p:txBody>
            </p:sp>
            <p:sp>
              <p:nvSpPr>
                <p:cNvPr id="103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8840" y="10267"/>
                  <a:ext cx="404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kumimoji="0" lang="en-US" altLang="zh-CN" sz="1800" b="0"/>
                    <a:t>t</a:t>
                  </a:r>
                </a:p>
              </p:txBody>
            </p:sp>
          </p:grpSp>
          <p:sp>
            <p:nvSpPr>
              <p:cNvPr id="88" name="Line 173"/>
              <p:cNvSpPr>
                <a:spLocks noChangeShapeType="1"/>
              </p:cNvSpPr>
              <p:nvPr/>
            </p:nvSpPr>
            <p:spPr bwMode="auto">
              <a:xfrm flipV="1">
                <a:off x="1445" y="2455"/>
                <a:ext cx="3157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174"/>
              <p:cNvSpPr>
                <a:spLocks noChangeShapeType="1"/>
              </p:cNvSpPr>
              <p:nvPr/>
            </p:nvSpPr>
            <p:spPr bwMode="auto">
              <a:xfrm flipV="1">
                <a:off x="1439" y="2104"/>
                <a:ext cx="0" cy="35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Text Box 175"/>
              <p:cNvSpPr txBox="1">
                <a:spLocks noChangeArrowheads="1"/>
              </p:cNvSpPr>
              <p:nvPr/>
            </p:nvSpPr>
            <p:spPr bwMode="auto">
              <a:xfrm>
                <a:off x="1268" y="2300"/>
                <a:ext cx="28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0</a:t>
                </a:r>
              </a:p>
            </p:txBody>
          </p:sp>
          <p:sp>
            <p:nvSpPr>
              <p:cNvPr id="91" name="Text Box 176"/>
              <p:cNvSpPr txBox="1">
                <a:spLocks noChangeArrowheads="1"/>
              </p:cNvSpPr>
              <p:nvPr/>
            </p:nvSpPr>
            <p:spPr bwMode="auto">
              <a:xfrm>
                <a:off x="4565" y="2317"/>
                <a:ext cx="285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 b="0"/>
                  <a:t>t</a:t>
                </a:r>
              </a:p>
            </p:txBody>
          </p:sp>
          <p:sp>
            <p:nvSpPr>
              <p:cNvPr id="92" name="Line 177"/>
              <p:cNvSpPr>
                <a:spLocks noChangeShapeType="1"/>
              </p:cNvSpPr>
              <p:nvPr/>
            </p:nvSpPr>
            <p:spPr bwMode="auto">
              <a:xfrm>
                <a:off x="2942" y="2237"/>
                <a:ext cx="0" cy="19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178"/>
              <p:cNvSpPr>
                <a:spLocks noChangeShapeType="1"/>
              </p:cNvSpPr>
              <p:nvPr/>
            </p:nvSpPr>
            <p:spPr bwMode="auto">
              <a:xfrm>
                <a:off x="2942" y="2237"/>
                <a:ext cx="147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179"/>
              <p:cNvSpPr>
                <a:spLocks noChangeShapeType="1"/>
              </p:cNvSpPr>
              <p:nvPr/>
            </p:nvSpPr>
            <p:spPr bwMode="auto">
              <a:xfrm>
                <a:off x="4413" y="2440"/>
                <a:ext cx="4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Text Box 180"/>
              <p:cNvSpPr txBox="1">
                <a:spLocks noChangeArrowheads="1"/>
              </p:cNvSpPr>
              <p:nvPr/>
            </p:nvSpPr>
            <p:spPr bwMode="auto">
              <a:xfrm>
                <a:off x="1522" y="2239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6" name="Text Box 181"/>
              <p:cNvSpPr txBox="1">
                <a:spLocks noChangeArrowheads="1"/>
              </p:cNvSpPr>
              <p:nvPr/>
            </p:nvSpPr>
            <p:spPr bwMode="auto">
              <a:xfrm>
                <a:off x="3814" y="2239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7" name="Text Box 182"/>
              <p:cNvSpPr txBox="1">
                <a:spLocks noChangeArrowheads="1"/>
              </p:cNvSpPr>
              <p:nvPr/>
            </p:nvSpPr>
            <p:spPr bwMode="auto">
              <a:xfrm>
                <a:off x="2281" y="2215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0</a:t>
                </a:r>
              </a:p>
            </p:txBody>
          </p:sp>
          <p:sp>
            <p:nvSpPr>
              <p:cNvPr id="98" name="Text Box 183"/>
              <p:cNvSpPr txBox="1">
                <a:spLocks noChangeArrowheads="1"/>
              </p:cNvSpPr>
              <p:nvPr/>
            </p:nvSpPr>
            <p:spPr bwMode="auto">
              <a:xfrm>
                <a:off x="3046" y="2227"/>
                <a:ext cx="187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r>
                  <a:rPr kumimoji="0" lang="en-US" altLang="zh-CN" sz="18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  <p:grpSp>
          <p:nvGrpSpPr>
            <p:cNvPr id="121" name="Group 186"/>
            <p:cNvGrpSpPr/>
            <p:nvPr/>
          </p:nvGrpSpPr>
          <p:grpSpPr bwMode="auto">
            <a:xfrm>
              <a:off x="2635250" y="3744913"/>
              <a:ext cx="989013" cy="2206625"/>
              <a:chOff x="1660" y="2359"/>
              <a:chExt cx="623" cy="1390"/>
            </a:xfrm>
          </p:grpSpPr>
          <p:sp>
            <p:nvSpPr>
              <p:cNvPr id="122" name="Line 11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Line 11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" name="Line 184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" name="Line 185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" name="Group 187"/>
            <p:cNvGrpSpPr/>
            <p:nvPr/>
          </p:nvGrpSpPr>
          <p:grpSpPr bwMode="auto">
            <a:xfrm>
              <a:off x="3867150" y="3787775"/>
              <a:ext cx="989013" cy="2206625"/>
              <a:chOff x="1660" y="2359"/>
              <a:chExt cx="623" cy="1390"/>
            </a:xfrm>
          </p:grpSpPr>
          <p:sp>
            <p:nvSpPr>
              <p:cNvPr id="127" name="Line 18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8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Line 190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" name="Line 191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1" name="Group 192"/>
            <p:cNvGrpSpPr/>
            <p:nvPr/>
          </p:nvGrpSpPr>
          <p:grpSpPr bwMode="auto">
            <a:xfrm>
              <a:off x="5100638" y="3757613"/>
              <a:ext cx="989012" cy="2206625"/>
              <a:chOff x="1660" y="2359"/>
              <a:chExt cx="623" cy="1390"/>
            </a:xfrm>
          </p:grpSpPr>
          <p:sp>
            <p:nvSpPr>
              <p:cNvPr id="132" name="Line 193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Line 194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" name="Line 195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96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6" name="Group 197"/>
            <p:cNvGrpSpPr/>
            <p:nvPr/>
          </p:nvGrpSpPr>
          <p:grpSpPr bwMode="auto">
            <a:xfrm>
              <a:off x="6275388" y="3787775"/>
              <a:ext cx="989012" cy="2206625"/>
              <a:chOff x="1660" y="2359"/>
              <a:chExt cx="623" cy="1390"/>
            </a:xfrm>
          </p:grpSpPr>
          <p:sp>
            <p:nvSpPr>
              <p:cNvPr id="137" name="Line 198"/>
              <p:cNvSpPr>
                <a:spLocks noChangeShapeType="1"/>
              </p:cNvSpPr>
              <p:nvPr/>
            </p:nvSpPr>
            <p:spPr bwMode="auto">
              <a:xfrm>
                <a:off x="1660" y="2359"/>
                <a:ext cx="622" cy="33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199"/>
              <p:cNvSpPr>
                <a:spLocks noChangeShapeType="1"/>
              </p:cNvSpPr>
              <p:nvPr/>
            </p:nvSpPr>
            <p:spPr bwMode="auto">
              <a:xfrm>
                <a:off x="1697" y="3476"/>
                <a:ext cx="586" cy="273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9" name="Line 200"/>
              <p:cNvSpPr>
                <a:spLocks noChangeShapeType="1"/>
              </p:cNvSpPr>
              <p:nvPr/>
            </p:nvSpPr>
            <p:spPr bwMode="auto">
              <a:xfrm>
                <a:off x="1687" y="3110"/>
                <a:ext cx="586" cy="309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0" name="Line 201"/>
              <p:cNvSpPr>
                <a:spLocks noChangeShapeType="1"/>
              </p:cNvSpPr>
              <p:nvPr/>
            </p:nvSpPr>
            <p:spPr bwMode="auto">
              <a:xfrm>
                <a:off x="1686" y="2707"/>
                <a:ext cx="595" cy="347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位移位寄存器</a:t>
            </a:r>
            <a:r>
              <a:rPr lang="en-US" altLang="zh-CN" dirty="0"/>
              <a:t>74HC164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23528" y="1916832"/>
          <a:ext cx="8158162" cy="307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Visio" r:id="rId4" imgW="5102860" imgH="1930400" progId="Visio.Drawing.11">
                  <p:embed/>
                </p:oleObj>
              </mc:Choice>
              <mc:Fallback>
                <p:oleObj name="Visio" r:id="rId4" imgW="5102860" imgH="19304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916832"/>
                        <a:ext cx="8158162" cy="307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左移寄存器</a:t>
            </a:r>
          </a:p>
        </p:txBody>
      </p:sp>
      <p:grpSp>
        <p:nvGrpSpPr>
          <p:cNvPr id="4" name="Group 91"/>
          <p:cNvGrpSpPr/>
          <p:nvPr/>
        </p:nvGrpSpPr>
        <p:grpSpPr bwMode="auto">
          <a:xfrm>
            <a:off x="796925" y="2348732"/>
            <a:ext cx="7059613" cy="2214562"/>
            <a:chOff x="636" y="2553"/>
            <a:chExt cx="4447" cy="1395"/>
          </a:xfrm>
        </p:grpSpPr>
        <p:sp>
          <p:nvSpPr>
            <p:cNvPr id="5" name="Text Box 47"/>
            <p:cNvSpPr txBox="1">
              <a:spLocks noChangeArrowheads="1"/>
            </p:cNvSpPr>
            <p:nvPr/>
          </p:nvSpPr>
          <p:spPr bwMode="auto">
            <a:xfrm>
              <a:off x="4676" y="2945"/>
              <a:ext cx="40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D</a:t>
              </a:r>
              <a:r>
                <a:rPr kumimoji="0" lang="en-US" altLang="zh-CN" sz="2000" b="0" baseline="-25000"/>
                <a:t>IL</a:t>
              </a:r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636" y="2563"/>
              <a:ext cx="38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939" y="2747"/>
              <a:ext cx="38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8" name="Line 16"/>
            <p:cNvSpPr>
              <a:spLocks noChangeShapeType="1"/>
            </p:cNvSpPr>
            <p:nvPr/>
          </p:nvSpPr>
          <p:spPr bwMode="auto">
            <a:xfrm flipH="1">
              <a:off x="745" y="3132"/>
              <a:ext cx="1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 flipV="1">
              <a:off x="745" y="2779"/>
              <a:ext cx="0" cy="3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1519" y="2556"/>
              <a:ext cx="3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917" y="2758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>
              <a:off x="1365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V="1">
              <a:off x="1617" y="2768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2449" y="2553"/>
              <a:ext cx="38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5" name="Text Box 23"/>
            <p:cNvSpPr txBox="1">
              <a:spLocks noChangeArrowheads="1"/>
            </p:cNvSpPr>
            <p:nvPr/>
          </p:nvSpPr>
          <p:spPr bwMode="auto">
            <a:xfrm>
              <a:off x="2866" y="2767"/>
              <a:ext cx="38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V="1">
              <a:off x="2595" y="2768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3446" y="2563"/>
              <a:ext cx="38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3</a:t>
              </a:r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>
              <a:off x="4308" y="3101"/>
              <a:ext cx="3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 flipH="1">
              <a:off x="3621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8"/>
            <p:cNvSpPr>
              <a:spLocks noChangeShapeType="1"/>
            </p:cNvSpPr>
            <p:nvPr/>
          </p:nvSpPr>
          <p:spPr bwMode="auto">
            <a:xfrm flipV="1">
              <a:off x="3563" y="2779"/>
              <a:ext cx="0" cy="34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9"/>
            <p:cNvSpPr>
              <a:spLocks noChangeShapeType="1"/>
            </p:cNvSpPr>
            <p:nvPr/>
          </p:nvSpPr>
          <p:spPr bwMode="auto">
            <a:xfrm>
              <a:off x="1617" y="3861"/>
              <a:ext cx="31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>
              <a:off x="1607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2585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3853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3987" y="3232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4024" y="2988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 flipH="1">
              <a:off x="4221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>
              <a:off x="4366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4221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auto">
            <a:xfrm>
              <a:off x="4308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9"/>
            <p:cNvSpPr>
              <a:spLocks noChangeArrowheads="1"/>
            </p:cNvSpPr>
            <p:nvPr/>
          </p:nvSpPr>
          <p:spPr bwMode="auto">
            <a:xfrm>
              <a:off x="3795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>
              <a:off x="4550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41"/>
            <p:cNvSpPr>
              <a:spLocks noChangeArrowheads="1"/>
            </p:cNvSpPr>
            <p:nvPr/>
          </p:nvSpPr>
          <p:spPr bwMode="auto">
            <a:xfrm>
              <a:off x="4541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Oval 42"/>
            <p:cNvSpPr>
              <a:spLocks noChangeArrowheads="1"/>
            </p:cNvSpPr>
            <p:nvPr/>
          </p:nvSpPr>
          <p:spPr bwMode="auto">
            <a:xfrm>
              <a:off x="3553" y="3101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48"/>
            <p:cNvSpPr txBox="1">
              <a:spLocks noChangeArrowheads="1"/>
            </p:cNvSpPr>
            <p:nvPr/>
          </p:nvSpPr>
          <p:spPr bwMode="auto">
            <a:xfrm>
              <a:off x="4705" y="3741"/>
              <a:ext cx="33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CP</a:t>
              </a:r>
              <a:endParaRPr kumimoji="0" lang="en-US" altLang="zh-CN" sz="2000" b="0" baseline="-25000"/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1886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50"/>
            <p:cNvSpPr txBox="1">
              <a:spLocks noChangeArrowheads="1"/>
            </p:cNvSpPr>
            <p:nvPr/>
          </p:nvSpPr>
          <p:spPr bwMode="auto">
            <a:xfrm>
              <a:off x="2010" y="3232"/>
              <a:ext cx="38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38" name="Text Box 51"/>
            <p:cNvSpPr txBox="1">
              <a:spLocks noChangeArrowheads="1"/>
            </p:cNvSpPr>
            <p:nvPr/>
          </p:nvSpPr>
          <p:spPr bwMode="auto">
            <a:xfrm>
              <a:off x="2048" y="299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 flipH="1">
              <a:off x="2254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53"/>
            <p:cNvSpPr>
              <a:spLocks noChangeShapeType="1"/>
            </p:cNvSpPr>
            <p:nvPr/>
          </p:nvSpPr>
          <p:spPr bwMode="auto">
            <a:xfrm>
              <a:off x="2399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54"/>
            <p:cNvSpPr>
              <a:spLocks noChangeShapeType="1"/>
            </p:cNvSpPr>
            <p:nvPr/>
          </p:nvSpPr>
          <p:spPr bwMode="auto">
            <a:xfrm>
              <a:off x="2254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55"/>
            <p:cNvSpPr>
              <a:spLocks noChangeArrowheads="1"/>
            </p:cNvSpPr>
            <p:nvPr/>
          </p:nvSpPr>
          <p:spPr bwMode="auto">
            <a:xfrm>
              <a:off x="2341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Oval 56"/>
            <p:cNvSpPr>
              <a:spLocks noChangeArrowheads="1"/>
            </p:cNvSpPr>
            <p:nvPr/>
          </p:nvSpPr>
          <p:spPr bwMode="auto">
            <a:xfrm>
              <a:off x="1826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>
              <a:off x="2583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Oval 58"/>
            <p:cNvSpPr>
              <a:spLocks noChangeArrowheads="1"/>
            </p:cNvSpPr>
            <p:nvPr/>
          </p:nvSpPr>
          <p:spPr bwMode="auto">
            <a:xfrm>
              <a:off x="2573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59"/>
            <p:cNvSpPr>
              <a:spLocks noChangeArrowheads="1"/>
            </p:cNvSpPr>
            <p:nvPr/>
          </p:nvSpPr>
          <p:spPr bwMode="auto">
            <a:xfrm>
              <a:off x="900" y="3010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Box 60"/>
            <p:cNvSpPr txBox="1">
              <a:spLocks noChangeArrowheads="1"/>
            </p:cNvSpPr>
            <p:nvPr/>
          </p:nvSpPr>
          <p:spPr bwMode="auto">
            <a:xfrm>
              <a:off x="1025" y="3232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48" name="Text Box 61"/>
            <p:cNvSpPr txBox="1">
              <a:spLocks noChangeArrowheads="1"/>
            </p:cNvSpPr>
            <p:nvPr/>
          </p:nvSpPr>
          <p:spPr bwMode="auto">
            <a:xfrm>
              <a:off x="1053" y="299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49" name="Line 62"/>
            <p:cNvSpPr>
              <a:spLocks noChangeShapeType="1"/>
            </p:cNvSpPr>
            <p:nvPr/>
          </p:nvSpPr>
          <p:spPr bwMode="auto">
            <a:xfrm flipH="1">
              <a:off x="1268" y="3288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3"/>
            <p:cNvSpPr>
              <a:spLocks noChangeShapeType="1"/>
            </p:cNvSpPr>
            <p:nvPr/>
          </p:nvSpPr>
          <p:spPr bwMode="auto">
            <a:xfrm>
              <a:off x="1413" y="337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64"/>
            <p:cNvSpPr>
              <a:spLocks noChangeShapeType="1"/>
            </p:cNvSpPr>
            <p:nvPr/>
          </p:nvSpPr>
          <p:spPr bwMode="auto">
            <a:xfrm>
              <a:off x="1268" y="3361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65"/>
            <p:cNvSpPr>
              <a:spLocks noChangeArrowheads="1"/>
            </p:cNvSpPr>
            <p:nvPr/>
          </p:nvSpPr>
          <p:spPr bwMode="auto">
            <a:xfrm>
              <a:off x="1355" y="3340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66"/>
            <p:cNvSpPr>
              <a:spLocks noChangeArrowheads="1"/>
            </p:cNvSpPr>
            <p:nvPr/>
          </p:nvSpPr>
          <p:spPr bwMode="auto">
            <a:xfrm>
              <a:off x="840" y="3517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67"/>
            <p:cNvSpPr>
              <a:spLocks noChangeShapeType="1"/>
            </p:cNvSpPr>
            <p:nvPr/>
          </p:nvSpPr>
          <p:spPr bwMode="auto">
            <a:xfrm>
              <a:off x="1597" y="3372"/>
              <a:ext cx="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68"/>
            <p:cNvSpPr>
              <a:spLocks noChangeArrowheads="1"/>
            </p:cNvSpPr>
            <p:nvPr/>
          </p:nvSpPr>
          <p:spPr bwMode="auto">
            <a:xfrm>
              <a:off x="2866" y="3018"/>
              <a:ext cx="455" cy="66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69"/>
            <p:cNvSpPr txBox="1">
              <a:spLocks noChangeArrowheads="1"/>
            </p:cNvSpPr>
            <p:nvPr/>
          </p:nvSpPr>
          <p:spPr bwMode="auto">
            <a:xfrm>
              <a:off x="2999" y="3243"/>
              <a:ext cx="38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C1</a:t>
              </a:r>
              <a:endParaRPr kumimoji="0" lang="en-US" altLang="zh-CN" sz="2000" b="0" baseline="-25000"/>
            </a:p>
          </p:txBody>
        </p:sp>
        <p:sp>
          <p:nvSpPr>
            <p:cNvPr id="57" name="Text Box 70"/>
            <p:cNvSpPr txBox="1">
              <a:spLocks noChangeArrowheads="1"/>
            </p:cNvSpPr>
            <p:nvPr/>
          </p:nvSpPr>
          <p:spPr bwMode="auto">
            <a:xfrm>
              <a:off x="3037" y="3007"/>
              <a:ext cx="3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1D</a:t>
              </a:r>
              <a:endParaRPr kumimoji="0" lang="en-US" altLang="zh-CN" sz="2000" b="0" baseline="-25000"/>
            </a:p>
          </p:txBody>
        </p:sp>
        <p:sp>
          <p:nvSpPr>
            <p:cNvPr id="58" name="Line 71"/>
            <p:cNvSpPr>
              <a:spLocks noChangeShapeType="1"/>
            </p:cNvSpPr>
            <p:nvPr/>
          </p:nvSpPr>
          <p:spPr bwMode="auto">
            <a:xfrm flipH="1">
              <a:off x="3234" y="3299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72"/>
            <p:cNvSpPr>
              <a:spLocks noChangeShapeType="1"/>
            </p:cNvSpPr>
            <p:nvPr/>
          </p:nvSpPr>
          <p:spPr bwMode="auto">
            <a:xfrm>
              <a:off x="3379" y="3382"/>
              <a:ext cx="1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73"/>
            <p:cNvSpPr>
              <a:spLocks noChangeShapeType="1"/>
            </p:cNvSpPr>
            <p:nvPr/>
          </p:nvSpPr>
          <p:spPr bwMode="auto">
            <a:xfrm>
              <a:off x="3234" y="3372"/>
              <a:ext cx="87" cy="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Oval 74"/>
            <p:cNvSpPr>
              <a:spLocks noChangeArrowheads="1"/>
            </p:cNvSpPr>
            <p:nvPr/>
          </p:nvSpPr>
          <p:spPr bwMode="auto">
            <a:xfrm>
              <a:off x="3321" y="3351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Oval 75"/>
            <p:cNvSpPr>
              <a:spLocks noChangeArrowheads="1"/>
            </p:cNvSpPr>
            <p:nvPr/>
          </p:nvSpPr>
          <p:spPr bwMode="auto">
            <a:xfrm>
              <a:off x="2806" y="3528"/>
              <a:ext cx="55" cy="5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76"/>
            <p:cNvSpPr>
              <a:spLocks noChangeShapeType="1"/>
            </p:cNvSpPr>
            <p:nvPr/>
          </p:nvSpPr>
          <p:spPr bwMode="auto">
            <a:xfrm>
              <a:off x="3563" y="3382"/>
              <a:ext cx="0" cy="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Oval 77"/>
            <p:cNvSpPr>
              <a:spLocks noChangeArrowheads="1"/>
            </p:cNvSpPr>
            <p:nvPr/>
          </p:nvSpPr>
          <p:spPr bwMode="auto">
            <a:xfrm>
              <a:off x="3553" y="3840"/>
              <a:ext cx="29" cy="3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78"/>
            <p:cNvSpPr>
              <a:spLocks noChangeShapeType="1"/>
            </p:cNvSpPr>
            <p:nvPr/>
          </p:nvSpPr>
          <p:spPr bwMode="auto">
            <a:xfrm>
              <a:off x="2343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79"/>
            <p:cNvSpPr>
              <a:spLocks noChangeShapeType="1"/>
            </p:cNvSpPr>
            <p:nvPr/>
          </p:nvSpPr>
          <p:spPr bwMode="auto">
            <a:xfrm>
              <a:off x="3330" y="3122"/>
              <a:ext cx="5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80"/>
            <p:cNvSpPr>
              <a:spLocks noChangeShapeType="1"/>
            </p:cNvSpPr>
            <p:nvPr/>
          </p:nvSpPr>
          <p:spPr bwMode="auto">
            <a:xfrm flipH="1">
              <a:off x="2643" y="355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81"/>
            <p:cNvSpPr>
              <a:spLocks noChangeShapeType="1"/>
            </p:cNvSpPr>
            <p:nvPr/>
          </p:nvSpPr>
          <p:spPr bwMode="auto">
            <a:xfrm flipH="1">
              <a:off x="677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82"/>
            <p:cNvSpPr>
              <a:spLocks noChangeShapeType="1"/>
            </p:cNvSpPr>
            <p:nvPr/>
          </p:nvSpPr>
          <p:spPr bwMode="auto">
            <a:xfrm flipH="1">
              <a:off x="1655" y="354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 Box 85"/>
            <p:cNvSpPr txBox="1">
              <a:spLocks noChangeArrowheads="1"/>
            </p:cNvSpPr>
            <p:nvPr/>
          </p:nvSpPr>
          <p:spPr bwMode="auto">
            <a:xfrm>
              <a:off x="3898" y="2767"/>
              <a:ext cx="38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FF</a:t>
              </a:r>
              <a:r>
                <a:rPr kumimoji="0" lang="en-US" altLang="zh-CN" sz="2000" b="0" baseline="-25000"/>
                <a:t>3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788276" y="3166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串行输入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52320" y="479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移位脉冲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9512" y="3350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串行输出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6526" y="177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并行输出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en-US" altLang="zh-CN" dirty="0"/>
              <a:t>74LS194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双向移位寄存器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39750" y="1989138"/>
          <a:ext cx="7543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Visio" r:id="rId4" imgW="4699000" imgH="2565400" progId="Visio.Drawing.11">
                  <p:embed/>
                </p:oleObj>
              </mc:Choice>
              <mc:Fallback>
                <p:oleObj name="Visio" r:id="rId4" imgW="4699000" imgH="25654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89138"/>
                        <a:ext cx="7543800" cy="4114800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逻辑函数式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54025" y="1412875"/>
          <a:ext cx="85026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公式" r:id="rId4" imgW="85344000" imgH="5791200" progId="Equation.3">
                  <p:embed/>
                </p:oleObj>
              </mc:Choice>
              <mc:Fallback>
                <p:oleObj name="公式" r:id="rId4" imgW="85344000" imgH="5791200" progId="Equation.3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025" y="1412875"/>
                        <a:ext cx="8502650" cy="57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67544" y="1988840"/>
          <a:ext cx="8352929" cy="55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公式" r:id="rId6" imgW="86868000" imgH="5791200" progId="Equation.3">
                  <p:embed/>
                </p:oleObj>
              </mc:Choice>
              <mc:Fallback>
                <p:oleObj name="公式" r:id="rId6" imgW="86868000" imgH="5791200" progId="Equation.3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1988840"/>
                        <a:ext cx="8352929" cy="55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67544" y="2564904"/>
          <a:ext cx="576769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公式" r:id="rId8" imgW="57912000" imgH="5791200" progId="Equation.3">
                  <p:embed/>
                </p:oleObj>
              </mc:Choice>
              <mc:Fallback>
                <p:oleObj name="公式" r:id="rId8" imgW="57912000" imgH="5791200" progId="Equation.3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44" y="2564904"/>
                        <a:ext cx="5767692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67544" y="3140968"/>
          <a:ext cx="55657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公式" r:id="rId10" imgW="60655200" imgH="5791200" progId="Equation.3">
                  <p:embed/>
                </p:oleObj>
              </mc:Choice>
              <mc:Fallback>
                <p:oleObj name="公式" r:id="rId10" imgW="60655200" imgH="5791200" progId="Equation.3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44" y="3140968"/>
                        <a:ext cx="5565775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467544" y="3765550"/>
            <a:ext cx="8223250" cy="2343150"/>
            <a:chOff x="762000" y="2762250"/>
            <a:chExt cx="8223250" cy="2343150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800100" y="2762250"/>
              <a:ext cx="21717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>
                  <a:solidFill>
                    <a:srgbClr val="FF0000"/>
                  </a:solidFill>
                </a:rPr>
                <a:t>S</a:t>
              </a:r>
              <a:r>
                <a:rPr kumimoji="0" lang="en-US" altLang="zh-CN" baseline="-30000" dirty="0">
                  <a:solidFill>
                    <a:srgbClr val="FF0000"/>
                  </a:solidFill>
                </a:rPr>
                <a:t>1</a:t>
              </a:r>
              <a:r>
                <a:rPr kumimoji="0" lang="en-US" altLang="zh-CN" dirty="0">
                  <a:solidFill>
                    <a:srgbClr val="FF0000"/>
                  </a:solidFill>
                </a:rPr>
                <a:t>   S</a:t>
              </a:r>
              <a:r>
                <a:rPr kumimoji="0" lang="en-US" altLang="zh-CN" baseline="-30000" dirty="0">
                  <a:solidFill>
                    <a:srgbClr val="FF0000"/>
                  </a:solidFill>
                </a:rPr>
                <a:t>0</a:t>
              </a:r>
              <a:r>
                <a:rPr kumimoji="0" lang="en-US" altLang="zh-CN" dirty="0">
                  <a:solidFill>
                    <a:srgbClr val="FF0000"/>
                  </a:solidFill>
                </a:rPr>
                <a:t>     </a:t>
              </a:r>
              <a:r>
                <a:rPr kumimoji="0" lang="zh-CN" altLang="en-US" dirty="0">
                  <a:solidFill>
                    <a:srgbClr val="FF0000"/>
                  </a:solidFill>
                </a:rPr>
                <a:t>功能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81050" y="3238500"/>
              <a:ext cx="2209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/>
                <a:t> </a:t>
              </a:r>
              <a:r>
                <a:rPr kumimoji="0" lang="en-US" altLang="zh-CN" dirty="0">
                  <a:solidFill>
                    <a:schemeClr val="accent2"/>
                  </a:solidFill>
                </a:rPr>
                <a:t>0    0      </a:t>
              </a:r>
              <a:r>
                <a:rPr kumimoji="0" lang="zh-CN" altLang="en-US" dirty="0">
                  <a:solidFill>
                    <a:schemeClr val="accent2"/>
                  </a:solidFill>
                </a:rPr>
                <a:t>保持</a:t>
              </a:r>
              <a:r>
                <a:rPr kumimoji="0" lang="zh-CN" altLang="en-US" dirty="0"/>
                <a:t> 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781050" y="3676650"/>
              <a:ext cx="2343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 dirty="0"/>
                <a:t> </a:t>
              </a:r>
              <a:r>
                <a:rPr kumimoji="0" lang="en-US" altLang="zh-CN" dirty="0">
                  <a:solidFill>
                    <a:schemeClr val="accent2"/>
                  </a:solidFill>
                </a:rPr>
                <a:t>0    1      </a:t>
              </a:r>
              <a:r>
                <a:rPr kumimoji="0" lang="zh-CN" altLang="en-US" dirty="0">
                  <a:solidFill>
                    <a:schemeClr val="accent2"/>
                  </a:solidFill>
                </a:rPr>
                <a:t>右移</a:t>
              </a:r>
              <a:r>
                <a:rPr kumimoji="0" lang="zh-CN" altLang="en-US" dirty="0"/>
                <a:t> 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762000" y="4114800"/>
              <a:ext cx="22479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/>
                <a:t> </a:t>
              </a:r>
              <a:r>
                <a:rPr kumimoji="0" lang="en-US" altLang="zh-CN">
                  <a:solidFill>
                    <a:schemeClr val="accent2"/>
                  </a:solidFill>
                </a:rPr>
                <a:t>1    0      </a:t>
              </a:r>
              <a:r>
                <a:rPr kumimoji="0" lang="zh-CN" altLang="en-US">
                  <a:solidFill>
                    <a:schemeClr val="accent2"/>
                  </a:solidFill>
                </a:rPr>
                <a:t>左移</a:t>
              </a:r>
              <a:r>
                <a:rPr kumimoji="0" lang="zh-CN" altLang="en-US"/>
                <a:t> 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62000" y="4591050"/>
              <a:ext cx="2686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kumimoji="0" lang="en-US" altLang="zh-CN"/>
                <a:t> </a:t>
              </a:r>
              <a:r>
                <a:rPr kumimoji="0" lang="en-US" altLang="zh-CN">
                  <a:solidFill>
                    <a:schemeClr val="accent2"/>
                  </a:solidFill>
                </a:rPr>
                <a:t>1    1      </a:t>
              </a:r>
              <a:r>
                <a:rPr kumimoji="0" lang="zh-CN" altLang="en-US">
                  <a:solidFill>
                    <a:schemeClr val="accent2"/>
                  </a:solidFill>
                </a:rPr>
                <a:t>并行置数</a:t>
              </a:r>
              <a:r>
                <a:rPr kumimoji="0" lang="zh-CN" altLang="en-US"/>
                <a:t> </a:t>
              </a: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021013" y="2855913"/>
            <a:ext cx="5964237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6" name="公式" r:id="rId12" imgW="2679700" imgH="254000" progId="Equation.3">
                    <p:embed/>
                  </p:oleObj>
                </mc:Choice>
                <mc:Fallback>
                  <p:oleObj name="公式" r:id="rId12" imgW="2679700" imgH="2540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1013" y="2855913"/>
                          <a:ext cx="5964237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/>
            <p:cNvGraphicFramePr>
              <a:graphicFrameLocks noChangeAspect="1"/>
            </p:cNvGraphicFramePr>
            <p:nvPr/>
          </p:nvGraphicFramePr>
          <p:xfrm>
            <a:off x="2996990" y="3409950"/>
            <a:ext cx="5648325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7" name="公式" r:id="rId14" imgW="2552700" imgH="254000" progId="Equation.3">
                    <p:embed/>
                  </p:oleObj>
                </mc:Choice>
                <mc:Fallback>
                  <p:oleObj name="公式" r:id="rId14" imgW="2552700" imgH="254000" progId="Equation.3">
                    <p:embed/>
                    <p:pic>
                      <p:nvPicPr>
                        <p:cNvPr id="1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990" y="3409950"/>
                          <a:ext cx="5648325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8"/>
            <p:cNvGraphicFramePr>
              <a:graphicFrameLocks noChangeAspect="1"/>
            </p:cNvGraphicFramePr>
            <p:nvPr/>
          </p:nvGraphicFramePr>
          <p:xfrm>
            <a:off x="2977899" y="3963811"/>
            <a:ext cx="5684837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8" name="公式" r:id="rId16" imgW="2565400" imgH="254000" progId="Equation.3">
                    <p:embed/>
                  </p:oleObj>
                </mc:Choice>
                <mc:Fallback>
                  <p:oleObj name="公式" r:id="rId16" imgW="2565400" imgH="254000" progId="Equation.3">
                    <p:embed/>
                    <p:pic>
                      <p:nvPicPr>
                        <p:cNvPr id="17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899" y="3963811"/>
                          <a:ext cx="5684837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/>
          </p:nvGraphicFramePr>
          <p:xfrm>
            <a:off x="2971800" y="4533900"/>
            <a:ext cx="5775325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9" name="公式" r:id="rId18" imgW="2628900" imgH="254000" progId="Equation.3">
                    <p:embed/>
                  </p:oleObj>
                </mc:Choice>
                <mc:Fallback>
                  <p:oleObj name="公式" r:id="rId18" imgW="2628900" imgH="254000" progId="Equation.3">
                    <p:embed/>
                    <p:pic>
                      <p:nvPicPr>
                        <p:cNvPr id="1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4533900"/>
                          <a:ext cx="5775325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逻辑图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1474788" y="1341438"/>
          <a:ext cx="6769620" cy="474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Visio" r:id="rId4" imgW="3390900" imgH="2374900" progId="Visio.Drawing.11">
                  <p:embed/>
                </p:oleObj>
              </mc:Choice>
              <mc:Fallback>
                <p:oleObj name="Visio" r:id="rId4" imgW="3390900" imgH="2374900" progId="Visio.Drawing.11">
                  <p:embed/>
                  <p:pic>
                    <p:nvPicPr>
                      <p:cNvPr id="28" name="对象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4788" y="1341438"/>
                        <a:ext cx="6769620" cy="4747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74194</a:t>
            </a:r>
            <a:r>
              <a:rPr lang="zh-CN" altLang="en-US" dirty="0"/>
              <a:t>逻辑图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1520" y="1412776"/>
          <a:ext cx="8575675" cy="452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Visio" r:id="rId4" imgW="7270115" imgH="3837940" progId="Visio.Drawing.11">
                  <p:embed/>
                </p:oleObj>
              </mc:Choice>
              <mc:Fallback>
                <p:oleObj name="Visio" r:id="rId4" imgW="7270115" imgH="383794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12776"/>
                        <a:ext cx="8575675" cy="452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651528"/>
          </a:xfrm>
        </p:spPr>
        <p:txBody>
          <a:bodyPr/>
          <a:lstStyle/>
          <a:p>
            <a:r>
              <a:rPr lang="zh-CN" altLang="en-US" dirty="0"/>
              <a:t>由两片</a:t>
            </a:r>
            <a:r>
              <a:rPr lang="en-US" altLang="zh-CN" dirty="0"/>
              <a:t>74LS194A</a:t>
            </a:r>
            <a:r>
              <a:rPr lang="zh-CN" altLang="en-US" dirty="0"/>
              <a:t>构成</a:t>
            </a:r>
            <a:r>
              <a:rPr lang="en-US" altLang="zh-CN" dirty="0"/>
              <a:t>8</a:t>
            </a:r>
            <a:r>
              <a:rPr lang="zh-CN" altLang="en-US" dirty="0"/>
              <a:t>位双向移位寄存器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</a:p>
        </p:txBody>
      </p:sp>
      <p:pic>
        <p:nvPicPr>
          <p:cNvPr id="4" name="Picture 7" descr="6-3-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349500"/>
            <a:ext cx="8074025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3347864" y="2996952"/>
            <a:ext cx="1872208" cy="2160240"/>
            <a:chOff x="3347864" y="2996952"/>
            <a:chExt cx="1872208" cy="216024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347864" y="5157192"/>
              <a:ext cx="100811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355976" y="2996952"/>
              <a:ext cx="0" cy="216024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355976" y="2996952"/>
              <a:ext cx="86409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220072" y="2996952"/>
              <a:ext cx="0" cy="576064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3646311" y="3138311"/>
            <a:ext cx="1851378" cy="2077156"/>
          </a:xfrm>
          <a:custGeom>
            <a:avLst/>
            <a:gdLst>
              <a:gd name="connsiteX0" fmla="*/ 0 w 1851378"/>
              <a:gd name="connsiteY0" fmla="*/ 451556 h 2077156"/>
              <a:gd name="connsiteX1" fmla="*/ 0 w 1851378"/>
              <a:gd name="connsiteY1" fmla="*/ 11289 h 2077156"/>
              <a:gd name="connsiteX2" fmla="*/ 846667 w 1851378"/>
              <a:gd name="connsiteY2" fmla="*/ 0 h 2077156"/>
              <a:gd name="connsiteX3" fmla="*/ 846667 w 1851378"/>
              <a:gd name="connsiteY3" fmla="*/ 2077156 h 2077156"/>
              <a:gd name="connsiteX4" fmla="*/ 1851378 w 1851378"/>
              <a:gd name="connsiteY4" fmla="*/ 2065867 h 207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378" h="2077156">
                <a:moveTo>
                  <a:pt x="0" y="451556"/>
                </a:moveTo>
                <a:lnTo>
                  <a:pt x="0" y="11289"/>
                </a:lnTo>
                <a:lnTo>
                  <a:pt x="846667" y="0"/>
                </a:lnTo>
                <a:lnTo>
                  <a:pt x="846667" y="2077156"/>
                </a:lnTo>
                <a:lnTo>
                  <a:pt x="1851378" y="2065867"/>
                </a:lnTo>
              </a:path>
            </a:pathLst>
          </a:custGeom>
          <a:noFill/>
          <a:ln w="28575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在计算机和数字逻辑系统中，计数器是最基本、最常用的部件之一。它不仅可以记录输入的脉冲个数，还可以实现分频、定时、产生节拍脉冲和脉冲序列等。</a:t>
            </a:r>
          </a:p>
          <a:p>
            <a:r>
              <a:rPr lang="zh-CN" altLang="en-US" dirty="0"/>
              <a:t>同步计数器、异步计数器；</a:t>
            </a:r>
          </a:p>
          <a:p>
            <a:r>
              <a:rPr lang="zh-CN" altLang="en-US" dirty="0"/>
              <a:t>加法计数器、减法计数器和可逆计数器；</a:t>
            </a:r>
            <a:endParaRPr lang="en-US" altLang="zh-CN" dirty="0"/>
          </a:p>
          <a:p>
            <a:r>
              <a:rPr lang="zh-CN" altLang="en-US" dirty="0"/>
              <a:t>二进制计数器、二</a:t>
            </a:r>
            <a:r>
              <a:rPr lang="en-US" altLang="zh-CN" dirty="0"/>
              <a:t>-</a:t>
            </a:r>
            <a:r>
              <a:rPr lang="zh-CN" altLang="en-US" dirty="0"/>
              <a:t>十进制计数器和循环码计数器等。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51920" y="1481328"/>
            <a:ext cx="4834880" cy="4525963"/>
          </a:xfrm>
        </p:spPr>
        <p:txBody>
          <a:bodyPr/>
          <a:lstStyle/>
          <a:p>
            <a:r>
              <a:rPr lang="zh-CN" altLang="zh-CN" dirty="0"/>
              <a:t>这样的交叉反馈连接，最后只能导致两个稳态</a:t>
            </a:r>
            <a:r>
              <a:rPr lang="zh-CN" altLang="en-US" dirty="0"/>
              <a:t>之一</a:t>
            </a:r>
            <a:r>
              <a:rPr lang="zh-CN" altLang="zh-CN" dirty="0"/>
              <a:t>：</a:t>
            </a:r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r>
              <a:rPr lang="zh-CN" altLang="en-US" dirty="0"/>
              <a:t>或：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两个输出不可能同时为</a:t>
            </a:r>
            <a:r>
              <a:rPr lang="en-US" altLang="zh-CN" dirty="0"/>
              <a:t>1</a:t>
            </a:r>
            <a:r>
              <a:rPr lang="zh-CN" altLang="zh-CN" dirty="0"/>
              <a:t>或同时为</a:t>
            </a:r>
            <a:r>
              <a:rPr lang="en-US" altLang="zh-CN" dirty="0"/>
              <a:t>0</a:t>
            </a:r>
            <a:r>
              <a:rPr lang="zh-CN" altLang="zh-CN" dirty="0"/>
              <a:t>。通电以后，必然随机稳定到某一个稳态。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双稳态电路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43608" y="1772816"/>
          <a:ext cx="1440160" cy="174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1168400" imgH="1397000" progId="Visio.Drawing.11">
                  <p:embed/>
                </p:oleObj>
              </mc:Choice>
              <mc:Fallback>
                <p:oleObj name="Visio" r:id="rId4" imgW="1168400" imgH="13970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772816"/>
                        <a:ext cx="1440160" cy="1740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99592" y="3645024"/>
          <a:ext cx="2049463" cy="258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6" imgW="1663700" imgH="2082800" progId="Visio.Drawing.11">
                  <p:embed/>
                </p:oleObj>
              </mc:Choice>
              <mc:Fallback>
                <p:oleObj name="Visio" r:id="rId6" imgW="1663700" imgH="208280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45024"/>
                        <a:ext cx="2049463" cy="2586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310062" y="2348880"/>
          <a:ext cx="838002" cy="80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公式" r:id="rId8" imgW="520700" imgH="508000" progId="Equation.3">
                  <p:embed/>
                </p:oleObj>
              </mc:Choice>
              <mc:Fallback>
                <p:oleObj name="公式" r:id="rId8" imgW="520700" imgH="508000" progId="Equation.3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2" y="2348880"/>
                        <a:ext cx="838002" cy="8075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310063" y="3789040"/>
          <a:ext cx="82197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公式" r:id="rId10" imgW="520700" imgH="508000" progId="Equation.3">
                  <p:embed/>
                </p:oleObj>
              </mc:Choice>
              <mc:Fallback>
                <p:oleObj name="公式" r:id="rId10" imgW="520700" imgH="50800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3789040"/>
                        <a:ext cx="821978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异步二进制加法计数器</a:t>
            </a:r>
          </a:p>
        </p:txBody>
      </p:sp>
      <p:grpSp>
        <p:nvGrpSpPr>
          <p:cNvPr id="4" name="Group 201"/>
          <p:cNvGrpSpPr/>
          <p:nvPr/>
        </p:nvGrpSpPr>
        <p:grpSpPr bwMode="auto">
          <a:xfrm>
            <a:off x="1606550" y="1601788"/>
            <a:ext cx="5202238" cy="1524000"/>
            <a:chOff x="875" y="1008"/>
            <a:chExt cx="3277" cy="960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2014" y="1008"/>
              <a:ext cx="354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0</a:t>
              </a:r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1461" y="1127"/>
              <a:ext cx="41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0</a:t>
              </a: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910" y="1017"/>
              <a:ext cx="41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1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875" y="1507"/>
              <a:ext cx="36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/>
                <a:t>CP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232" y="1135"/>
              <a:ext cx="483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2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787" y="1035"/>
              <a:ext cx="365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 i="1"/>
                <a:t>Q</a:t>
              </a:r>
              <a:r>
                <a:rPr kumimoji="0" lang="en-US" altLang="zh-CN" sz="2000" b="0" baseline="-25000"/>
                <a:t>2</a:t>
              </a: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346" y="1132"/>
              <a:ext cx="39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FF</a:t>
              </a:r>
              <a:r>
                <a:rPr kumimoji="0" lang="en-US" altLang="zh-CN" sz="1800" baseline="-25000"/>
                <a:t>1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260" y="1365"/>
              <a:ext cx="384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41" y="1715"/>
              <a:ext cx="39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2912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3269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3260" y="1633"/>
              <a:ext cx="72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3644" y="1488"/>
              <a:ext cx="1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3779" y="1146"/>
              <a:ext cx="0" cy="3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227" y="1361"/>
              <a:ext cx="36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314" y="1509"/>
              <a:ext cx="35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V="1">
              <a:off x="3681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3763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3142" y="1968"/>
              <a:ext cx="6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3142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142" y="1479"/>
              <a:ext cx="11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3212" y="1615"/>
              <a:ext cx="39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392" y="1365"/>
              <a:ext cx="384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2774" y="1715"/>
              <a:ext cx="38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1"/>
            <p:cNvSpPr>
              <a:spLocks noChangeShapeType="1"/>
            </p:cNvSpPr>
            <p:nvPr/>
          </p:nvSpPr>
          <p:spPr bwMode="auto">
            <a:xfrm flipH="1">
              <a:off x="2044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2401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 flipV="1">
              <a:off x="2392" y="1633"/>
              <a:ext cx="73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2776" y="1488"/>
              <a:ext cx="1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 flipV="1">
              <a:off x="2912" y="1146"/>
              <a:ext cx="0" cy="4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2348" y="1362"/>
              <a:ext cx="36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2447" y="1510"/>
              <a:ext cx="40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2904" y="1477"/>
              <a:ext cx="27" cy="2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 flipV="1">
              <a:off x="2813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2895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2275" y="1968"/>
              <a:ext cx="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2275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2275" y="1479"/>
              <a:ext cx="1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Oval 44"/>
            <p:cNvSpPr>
              <a:spLocks noChangeArrowheads="1"/>
            </p:cNvSpPr>
            <p:nvPr/>
          </p:nvSpPr>
          <p:spPr bwMode="auto">
            <a:xfrm>
              <a:off x="2345" y="1615"/>
              <a:ext cx="38" cy="3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2913" y="1633"/>
              <a:ext cx="2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1507" y="1365"/>
              <a:ext cx="383" cy="50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Oval 47"/>
            <p:cNvSpPr>
              <a:spLocks noChangeArrowheads="1"/>
            </p:cNvSpPr>
            <p:nvPr/>
          </p:nvSpPr>
          <p:spPr bwMode="auto">
            <a:xfrm>
              <a:off x="1889" y="1715"/>
              <a:ext cx="38" cy="3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 flipH="1">
              <a:off x="1159" y="1633"/>
              <a:ext cx="2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1516" y="1579"/>
              <a:ext cx="64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 flipV="1">
              <a:off x="1507" y="1633"/>
              <a:ext cx="73" cy="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>
              <a:off x="1890" y="1488"/>
              <a:ext cx="1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 flipV="1">
              <a:off x="2027" y="1146"/>
              <a:ext cx="0" cy="48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 Box 53"/>
            <p:cNvSpPr txBox="1">
              <a:spLocks noChangeArrowheads="1"/>
            </p:cNvSpPr>
            <p:nvPr/>
          </p:nvSpPr>
          <p:spPr bwMode="auto">
            <a:xfrm>
              <a:off x="1475" y="1362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1D</a:t>
              </a:r>
            </a:p>
          </p:txBody>
        </p:sp>
        <p:sp>
          <p:nvSpPr>
            <p:cNvPr id="52" name="Text Box 54"/>
            <p:cNvSpPr txBox="1">
              <a:spLocks noChangeArrowheads="1"/>
            </p:cNvSpPr>
            <p:nvPr/>
          </p:nvSpPr>
          <p:spPr bwMode="auto">
            <a:xfrm>
              <a:off x="1562" y="1522"/>
              <a:ext cx="36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1800"/>
                <a:t>C1</a:t>
              </a:r>
            </a:p>
          </p:txBody>
        </p:sp>
        <p:sp>
          <p:nvSpPr>
            <p:cNvPr id="53" name="Oval 55"/>
            <p:cNvSpPr>
              <a:spLocks noChangeArrowheads="1"/>
            </p:cNvSpPr>
            <p:nvPr/>
          </p:nvSpPr>
          <p:spPr bwMode="auto">
            <a:xfrm>
              <a:off x="2019" y="1477"/>
              <a:ext cx="27" cy="2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 flipV="1">
              <a:off x="1928" y="1732"/>
              <a:ext cx="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2010" y="1732"/>
              <a:ext cx="0" cy="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1390" y="1968"/>
              <a:ext cx="6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59"/>
            <p:cNvSpPr>
              <a:spLocks noChangeShapeType="1"/>
            </p:cNvSpPr>
            <p:nvPr/>
          </p:nvSpPr>
          <p:spPr bwMode="auto">
            <a:xfrm flipV="1">
              <a:off x="1390" y="1479"/>
              <a:ext cx="0" cy="4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>
              <a:off x="1390" y="1479"/>
              <a:ext cx="1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Oval 61"/>
            <p:cNvSpPr>
              <a:spLocks noChangeArrowheads="1"/>
            </p:cNvSpPr>
            <p:nvPr/>
          </p:nvSpPr>
          <p:spPr bwMode="auto">
            <a:xfrm>
              <a:off x="1460" y="1615"/>
              <a:ext cx="38" cy="3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2"/>
            <p:cNvSpPr>
              <a:spLocks noChangeShapeType="1"/>
            </p:cNvSpPr>
            <p:nvPr/>
          </p:nvSpPr>
          <p:spPr bwMode="auto">
            <a:xfrm>
              <a:off x="2028" y="1633"/>
              <a:ext cx="22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" name="Text Box 95"/>
          <p:cNvSpPr txBox="1">
            <a:spLocks noChangeArrowheads="1"/>
          </p:cNvSpPr>
          <p:nvPr/>
        </p:nvSpPr>
        <p:spPr bwMode="auto">
          <a:xfrm>
            <a:off x="1238250" y="3384550"/>
            <a:ext cx="5762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dirty="0"/>
              <a:t>CP</a:t>
            </a:r>
          </a:p>
        </p:txBody>
      </p:sp>
      <p:sp>
        <p:nvSpPr>
          <p:cNvPr id="62" name="Text Box 96"/>
          <p:cNvSpPr txBox="1">
            <a:spLocks noChangeArrowheads="1"/>
          </p:cNvSpPr>
          <p:nvPr/>
        </p:nvSpPr>
        <p:spPr bwMode="auto">
          <a:xfrm>
            <a:off x="1270000" y="4373563"/>
            <a:ext cx="53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1</a:t>
            </a:r>
          </a:p>
        </p:txBody>
      </p:sp>
      <p:sp>
        <p:nvSpPr>
          <p:cNvPr id="63" name="Text Box 97"/>
          <p:cNvSpPr txBox="1">
            <a:spLocks noChangeArrowheads="1"/>
          </p:cNvSpPr>
          <p:nvPr/>
        </p:nvSpPr>
        <p:spPr bwMode="auto">
          <a:xfrm>
            <a:off x="1276350" y="3859213"/>
            <a:ext cx="576263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0</a:t>
            </a:r>
          </a:p>
        </p:txBody>
      </p:sp>
      <p:sp>
        <p:nvSpPr>
          <p:cNvPr id="64" name="Text Box 98"/>
          <p:cNvSpPr txBox="1">
            <a:spLocks noChangeArrowheads="1"/>
          </p:cNvSpPr>
          <p:nvPr/>
        </p:nvSpPr>
        <p:spPr bwMode="auto">
          <a:xfrm>
            <a:off x="1274763" y="4868863"/>
            <a:ext cx="59372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kumimoji="0" lang="en-US" altLang="zh-CN" sz="2000" i="1"/>
              <a:t>Q</a:t>
            </a:r>
            <a:r>
              <a:rPr kumimoji="0" lang="en-US" altLang="zh-CN" sz="2000" baseline="-25000"/>
              <a:t>2</a:t>
            </a:r>
          </a:p>
        </p:txBody>
      </p:sp>
      <p:grpSp>
        <p:nvGrpSpPr>
          <p:cNvPr id="65" name="Group 161"/>
          <p:cNvGrpSpPr/>
          <p:nvPr/>
        </p:nvGrpSpPr>
        <p:grpSpPr bwMode="auto">
          <a:xfrm>
            <a:off x="2090738" y="3900488"/>
            <a:ext cx="5395912" cy="354012"/>
            <a:chOff x="1317" y="2457"/>
            <a:chExt cx="3399" cy="223"/>
          </a:xfrm>
        </p:grpSpPr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317" y="2668"/>
              <a:ext cx="41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1733" y="2467"/>
              <a:ext cx="0" cy="1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1733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2136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2138" y="2680"/>
              <a:ext cx="40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V="1">
              <a:off x="2538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2538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 flipV="1">
              <a:off x="2941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2942" y="2680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 flipV="1">
              <a:off x="3343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3343" y="2457"/>
              <a:ext cx="40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75"/>
            <p:cNvSpPr>
              <a:spLocks noChangeShapeType="1"/>
            </p:cNvSpPr>
            <p:nvPr/>
          </p:nvSpPr>
          <p:spPr bwMode="auto">
            <a:xfrm flipV="1">
              <a:off x="3735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>
              <a:off x="3758" y="2680"/>
              <a:ext cx="3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flipV="1">
              <a:off x="4126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>
              <a:off x="4126" y="2457"/>
              <a:ext cx="40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 flipV="1">
              <a:off x="4517" y="2467"/>
              <a:ext cx="0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4530" y="2680"/>
              <a:ext cx="18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" name="Group 162"/>
          <p:cNvGrpSpPr/>
          <p:nvPr/>
        </p:nvGrpSpPr>
        <p:grpSpPr bwMode="auto">
          <a:xfrm>
            <a:off x="2073275" y="4378325"/>
            <a:ext cx="5411788" cy="390525"/>
            <a:chOff x="1306" y="2758"/>
            <a:chExt cx="3409" cy="246"/>
          </a:xfrm>
        </p:grpSpPr>
        <p:sp>
          <p:nvSpPr>
            <p:cNvPr id="84" name="Line 81"/>
            <p:cNvSpPr>
              <a:spLocks noChangeShapeType="1"/>
            </p:cNvSpPr>
            <p:nvPr/>
          </p:nvSpPr>
          <p:spPr bwMode="auto">
            <a:xfrm>
              <a:off x="1306" y="2983"/>
              <a:ext cx="83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82"/>
            <p:cNvSpPr>
              <a:spLocks noChangeShapeType="1"/>
            </p:cNvSpPr>
            <p:nvPr/>
          </p:nvSpPr>
          <p:spPr bwMode="auto">
            <a:xfrm flipV="1">
              <a:off x="2136" y="2782"/>
              <a:ext cx="0" cy="211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83"/>
            <p:cNvSpPr>
              <a:spLocks noChangeShapeType="1"/>
            </p:cNvSpPr>
            <p:nvPr/>
          </p:nvSpPr>
          <p:spPr bwMode="auto">
            <a:xfrm flipV="1">
              <a:off x="2941" y="2782"/>
              <a:ext cx="0" cy="22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>
              <a:off x="2136" y="2772"/>
              <a:ext cx="805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85"/>
            <p:cNvSpPr>
              <a:spLocks noChangeShapeType="1"/>
            </p:cNvSpPr>
            <p:nvPr/>
          </p:nvSpPr>
          <p:spPr bwMode="auto">
            <a:xfrm>
              <a:off x="2941" y="2995"/>
              <a:ext cx="80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86"/>
            <p:cNvSpPr>
              <a:spLocks noChangeShapeType="1"/>
            </p:cNvSpPr>
            <p:nvPr/>
          </p:nvSpPr>
          <p:spPr bwMode="auto">
            <a:xfrm flipV="1">
              <a:off x="3735" y="2770"/>
              <a:ext cx="0" cy="23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Line 87"/>
            <p:cNvSpPr>
              <a:spLocks noChangeShapeType="1"/>
            </p:cNvSpPr>
            <p:nvPr/>
          </p:nvSpPr>
          <p:spPr bwMode="auto">
            <a:xfrm flipV="1">
              <a:off x="4517" y="2758"/>
              <a:ext cx="0" cy="22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3735" y="2772"/>
              <a:ext cx="793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>
              <a:off x="4528" y="2983"/>
              <a:ext cx="18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" name="Group 163"/>
          <p:cNvGrpSpPr/>
          <p:nvPr/>
        </p:nvGrpSpPr>
        <p:grpSpPr bwMode="auto">
          <a:xfrm>
            <a:off x="2068513" y="4883150"/>
            <a:ext cx="5414962" cy="334963"/>
            <a:chOff x="1303" y="3076"/>
            <a:chExt cx="3411" cy="211"/>
          </a:xfrm>
        </p:grpSpPr>
        <p:sp>
          <p:nvSpPr>
            <p:cNvPr id="94" name="Line 90"/>
            <p:cNvSpPr>
              <a:spLocks noChangeShapeType="1"/>
            </p:cNvSpPr>
            <p:nvPr/>
          </p:nvSpPr>
          <p:spPr bwMode="auto">
            <a:xfrm>
              <a:off x="4527" y="3287"/>
              <a:ext cx="187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>
              <a:off x="1303" y="3287"/>
              <a:ext cx="1649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 flipV="1">
              <a:off x="2941" y="3085"/>
              <a:ext cx="0" cy="19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 flipV="1">
              <a:off x="4516" y="3085"/>
              <a:ext cx="0" cy="199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>
              <a:off x="2941" y="3076"/>
              <a:ext cx="1575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9" name="Group 155"/>
          <p:cNvGrpSpPr/>
          <p:nvPr/>
        </p:nvGrpSpPr>
        <p:grpSpPr bwMode="auto">
          <a:xfrm>
            <a:off x="2755900" y="3638550"/>
            <a:ext cx="4416425" cy="1828800"/>
            <a:chOff x="1376" y="2280"/>
            <a:chExt cx="2782" cy="1488"/>
          </a:xfrm>
        </p:grpSpPr>
        <p:sp>
          <p:nvSpPr>
            <p:cNvPr id="100" name="Line 99"/>
            <p:cNvSpPr>
              <a:spLocks noChangeShapeType="1"/>
            </p:cNvSpPr>
            <p:nvPr/>
          </p:nvSpPr>
          <p:spPr bwMode="auto">
            <a:xfrm>
              <a:off x="1376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>
              <a:off x="1778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2180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>
              <a:off x="2582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2985" y="2280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>
              <a:off x="3376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3767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4158" y="2292"/>
              <a:ext cx="0" cy="1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8" name="Group 159"/>
          <p:cNvGrpSpPr/>
          <p:nvPr/>
        </p:nvGrpSpPr>
        <p:grpSpPr bwMode="auto">
          <a:xfrm>
            <a:off x="2116138" y="3387725"/>
            <a:ext cx="5372100" cy="361950"/>
            <a:chOff x="1333" y="2134"/>
            <a:chExt cx="3384" cy="228"/>
          </a:xfrm>
        </p:grpSpPr>
        <p:sp>
          <p:nvSpPr>
            <p:cNvPr id="109" name="Line 107"/>
            <p:cNvSpPr>
              <a:spLocks noChangeShapeType="1"/>
            </p:cNvSpPr>
            <p:nvPr/>
          </p:nvSpPr>
          <p:spPr bwMode="auto">
            <a:xfrm>
              <a:off x="1721" y="2151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>
              <a:off x="1532" y="2142"/>
              <a:ext cx="189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109"/>
            <p:cNvSpPr>
              <a:spLocks noChangeShapeType="1"/>
            </p:cNvSpPr>
            <p:nvPr/>
          </p:nvSpPr>
          <p:spPr bwMode="auto">
            <a:xfrm>
              <a:off x="4516" y="2353"/>
              <a:ext cx="20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10"/>
            <p:cNvSpPr>
              <a:spLocks noChangeShapeType="1"/>
            </p:cNvSpPr>
            <p:nvPr/>
          </p:nvSpPr>
          <p:spPr bwMode="auto">
            <a:xfrm flipV="1">
              <a:off x="1537" y="2134"/>
              <a:ext cx="0" cy="19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111"/>
            <p:cNvSpPr>
              <a:spLocks noChangeShapeType="1"/>
            </p:cNvSpPr>
            <p:nvPr/>
          </p:nvSpPr>
          <p:spPr bwMode="auto">
            <a:xfrm>
              <a:off x="1333" y="2340"/>
              <a:ext cx="20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1721" y="2353"/>
              <a:ext cx="2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>
              <a:off x="2124" y="2145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 flipV="1">
              <a:off x="1934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116"/>
            <p:cNvSpPr>
              <a:spLocks noChangeShapeType="1"/>
            </p:cNvSpPr>
            <p:nvPr/>
          </p:nvSpPr>
          <p:spPr bwMode="auto">
            <a:xfrm>
              <a:off x="1934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118"/>
            <p:cNvSpPr>
              <a:spLocks noChangeShapeType="1"/>
            </p:cNvSpPr>
            <p:nvPr/>
          </p:nvSpPr>
          <p:spPr bwMode="auto">
            <a:xfrm>
              <a:off x="2124" y="2353"/>
              <a:ext cx="21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119"/>
            <p:cNvSpPr>
              <a:spLocks noChangeShapeType="1"/>
            </p:cNvSpPr>
            <p:nvPr/>
          </p:nvSpPr>
          <p:spPr bwMode="auto">
            <a:xfrm>
              <a:off x="2526" y="2145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120"/>
            <p:cNvSpPr>
              <a:spLocks noChangeShapeType="1"/>
            </p:cNvSpPr>
            <p:nvPr/>
          </p:nvSpPr>
          <p:spPr bwMode="auto">
            <a:xfrm flipV="1">
              <a:off x="2336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121"/>
            <p:cNvSpPr>
              <a:spLocks noChangeShapeType="1"/>
            </p:cNvSpPr>
            <p:nvPr/>
          </p:nvSpPr>
          <p:spPr bwMode="auto">
            <a:xfrm>
              <a:off x="2336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123"/>
            <p:cNvSpPr>
              <a:spLocks noChangeShapeType="1"/>
            </p:cNvSpPr>
            <p:nvPr/>
          </p:nvSpPr>
          <p:spPr bwMode="auto">
            <a:xfrm>
              <a:off x="2538" y="2353"/>
              <a:ext cx="20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124"/>
            <p:cNvSpPr>
              <a:spLocks noChangeShapeType="1"/>
            </p:cNvSpPr>
            <p:nvPr/>
          </p:nvSpPr>
          <p:spPr bwMode="auto">
            <a:xfrm>
              <a:off x="2929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125"/>
            <p:cNvSpPr>
              <a:spLocks noChangeShapeType="1"/>
            </p:cNvSpPr>
            <p:nvPr/>
          </p:nvSpPr>
          <p:spPr bwMode="auto">
            <a:xfrm flipV="1">
              <a:off x="2739" y="2139"/>
              <a:ext cx="0" cy="2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126"/>
            <p:cNvSpPr>
              <a:spLocks noChangeShapeType="1"/>
            </p:cNvSpPr>
            <p:nvPr/>
          </p:nvSpPr>
          <p:spPr bwMode="auto">
            <a:xfrm>
              <a:off x="2739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28"/>
            <p:cNvSpPr>
              <a:spLocks noChangeShapeType="1"/>
            </p:cNvSpPr>
            <p:nvPr/>
          </p:nvSpPr>
          <p:spPr bwMode="auto">
            <a:xfrm flipV="1">
              <a:off x="2933" y="2350"/>
              <a:ext cx="203" cy="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129"/>
            <p:cNvSpPr>
              <a:spLocks noChangeShapeType="1"/>
            </p:cNvSpPr>
            <p:nvPr/>
          </p:nvSpPr>
          <p:spPr bwMode="auto">
            <a:xfrm>
              <a:off x="3331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30"/>
            <p:cNvSpPr>
              <a:spLocks noChangeShapeType="1"/>
            </p:cNvSpPr>
            <p:nvPr/>
          </p:nvSpPr>
          <p:spPr bwMode="auto">
            <a:xfrm flipV="1">
              <a:off x="3141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131"/>
            <p:cNvSpPr>
              <a:spLocks noChangeShapeType="1"/>
            </p:cNvSpPr>
            <p:nvPr/>
          </p:nvSpPr>
          <p:spPr bwMode="auto">
            <a:xfrm>
              <a:off x="3141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133"/>
            <p:cNvSpPr>
              <a:spLocks noChangeShapeType="1"/>
            </p:cNvSpPr>
            <p:nvPr/>
          </p:nvSpPr>
          <p:spPr bwMode="auto">
            <a:xfrm>
              <a:off x="3343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134"/>
            <p:cNvSpPr>
              <a:spLocks noChangeShapeType="1"/>
            </p:cNvSpPr>
            <p:nvPr/>
          </p:nvSpPr>
          <p:spPr bwMode="auto">
            <a:xfrm>
              <a:off x="3723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135"/>
            <p:cNvSpPr>
              <a:spLocks noChangeShapeType="1"/>
            </p:cNvSpPr>
            <p:nvPr/>
          </p:nvSpPr>
          <p:spPr bwMode="auto">
            <a:xfrm flipV="1">
              <a:off x="3533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136"/>
            <p:cNvSpPr>
              <a:spLocks noChangeShapeType="1"/>
            </p:cNvSpPr>
            <p:nvPr/>
          </p:nvSpPr>
          <p:spPr bwMode="auto">
            <a:xfrm>
              <a:off x="3533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138"/>
            <p:cNvSpPr>
              <a:spLocks noChangeShapeType="1"/>
            </p:cNvSpPr>
            <p:nvPr/>
          </p:nvSpPr>
          <p:spPr bwMode="auto">
            <a:xfrm>
              <a:off x="3734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139"/>
            <p:cNvSpPr>
              <a:spLocks noChangeShapeType="1"/>
            </p:cNvSpPr>
            <p:nvPr/>
          </p:nvSpPr>
          <p:spPr bwMode="auto">
            <a:xfrm>
              <a:off x="4114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140"/>
            <p:cNvSpPr>
              <a:spLocks noChangeShapeType="1"/>
            </p:cNvSpPr>
            <p:nvPr/>
          </p:nvSpPr>
          <p:spPr bwMode="auto">
            <a:xfrm flipV="1">
              <a:off x="3924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141"/>
            <p:cNvSpPr>
              <a:spLocks noChangeShapeType="1"/>
            </p:cNvSpPr>
            <p:nvPr/>
          </p:nvSpPr>
          <p:spPr bwMode="auto">
            <a:xfrm>
              <a:off x="3924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143"/>
            <p:cNvSpPr>
              <a:spLocks noChangeShapeType="1"/>
            </p:cNvSpPr>
            <p:nvPr/>
          </p:nvSpPr>
          <p:spPr bwMode="auto">
            <a:xfrm>
              <a:off x="4125" y="2352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44"/>
            <p:cNvSpPr>
              <a:spLocks noChangeShapeType="1"/>
            </p:cNvSpPr>
            <p:nvPr/>
          </p:nvSpPr>
          <p:spPr bwMode="auto">
            <a:xfrm>
              <a:off x="4505" y="2144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145"/>
            <p:cNvSpPr>
              <a:spLocks noChangeShapeType="1"/>
            </p:cNvSpPr>
            <p:nvPr/>
          </p:nvSpPr>
          <p:spPr bwMode="auto">
            <a:xfrm flipV="1">
              <a:off x="4315" y="2139"/>
              <a:ext cx="0" cy="21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146"/>
            <p:cNvSpPr>
              <a:spLocks noChangeShapeType="1"/>
            </p:cNvSpPr>
            <p:nvPr/>
          </p:nvSpPr>
          <p:spPr bwMode="auto">
            <a:xfrm>
              <a:off x="4315" y="2141"/>
              <a:ext cx="19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2" name="Group 168"/>
          <p:cNvGrpSpPr/>
          <p:nvPr/>
        </p:nvGrpSpPr>
        <p:grpSpPr bwMode="auto">
          <a:xfrm>
            <a:off x="2301875" y="3852863"/>
            <a:ext cx="346075" cy="1443037"/>
            <a:chOff x="1450" y="2427"/>
            <a:chExt cx="218" cy="909"/>
          </a:xfrm>
        </p:grpSpPr>
        <p:sp>
          <p:nvSpPr>
            <p:cNvPr id="143" name="Text Box 165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4" name="Text Box 166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5" name="Text Box 167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46" name="Group 169"/>
          <p:cNvGrpSpPr/>
          <p:nvPr/>
        </p:nvGrpSpPr>
        <p:grpSpPr bwMode="auto">
          <a:xfrm>
            <a:off x="2911475" y="3871913"/>
            <a:ext cx="346075" cy="1443037"/>
            <a:chOff x="1450" y="2427"/>
            <a:chExt cx="218" cy="909"/>
          </a:xfrm>
        </p:grpSpPr>
        <p:sp>
          <p:nvSpPr>
            <p:cNvPr id="147" name="Text Box 170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8" name="Text Box 171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" name="Text Box 172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0" name="Group 173"/>
          <p:cNvGrpSpPr/>
          <p:nvPr/>
        </p:nvGrpSpPr>
        <p:grpSpPr bwMode="auto">
          <a:xfrm>
            <a:off x="3578225" y="3852863"/>
            <a:ext cx="346075" cy="1443037"/>
            <a:chOff x="1450" y="2427"/>
            <a:chExt cx="218" cy="909"/>
          </a:xfrm>
        </p:grpSpPr>
        <p:sp>
          <p:nvSpPr>
            <p:cNvPr id="151" name="Text Box 174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2" name="Text Box 175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3" name="Text Box 176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4" name="Group 177"/>
          <p:cNvGrpSpPr/>
          <p:nvPr/>
        </p:nvGrpSpPr>
        <p:grpSpPr bwMode="auto">
          <a:xfrm>
            <a:off x="4187825" y="3871913"/>
            <a:ext cx="346075" cy="1443037"/>
            <a:chOff x="1450" y="2427"/>
            <a:chExt cx="218" cy="909"/>
          </a:xfrm>
        </p:grpSpPr>
        <p:sp>
          <p:nvSpPr>
            <p:cNvPr id="155" name="Text Box 178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6" name="Text Box 179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57" name="Text Box 180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grpSp>
        <p:nvGrpSpPr>
          <p:cNvPr id="158" name="Group 181"/>
          <p:cNvGrpSpPr/>
          <p:nvPr/>
        </p:nvGrpSpPr>
        <p:grpSpPr bwMode="auto">
          <a:xfrm>
            <a:off x="4835525" y="3871913"/>
            <a:ext cx="346075" cy="1443037"/>
            <a:chOff x="1450" y="2427"/>
            <a:chExt cx="218" cy="909"/>
          </a:xfrm>
        </p:grpSpPr>
        <p:sp>
          <p:nvSpPr>
            <p:cNvPr id="159" name="Text Box 182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0" name="Text Box 183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1" name="Text Box 184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62" name="Group 185"/>
          <p:cNvGrpSpPr/>
          <p:nvPr/>
        </p:nvGrpSpPr>
        <p:grpSpPr bwMode="auto">
          <a:xfrm>
            <a:off x="5464175" y="3871913"/>
            <a:ext cx="346075" cy="1443037"/>
            <a:chOff x="1450" y="2427"/>
            <a:chExt cx="218" cy="909"/>
          </a:xfrm>
        </p:grpSpPr>
        <p:sp>
          <p:nvSpPr>
            <p:cNvPr id="163" name="Text Box 186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Text Box 187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5" name="Text Box 188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66" name="Group 189"/>
          <p:cNvGrpSpPr/>
          <p:nvPr/>
        </p:nvGrpSpPr>
        <p:grpSpPr bwMode="auto">
          <a:xfrm>
            <a:off x="6092825" y="3871913"/>
            <a:ext cx="346075" cy="1443037"/>
            <a:chOff x="1450" y="2427"/>
            <a:chExt cx="218" cy="909"/>
          </a:xfrm>
        </p:grpSpPr>
        <p:sp>
          <p:nvSpPr>
            <p:cNvPr id="167" name="Text Box 190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8" name="Text Box 191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9" name="Text Box 192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70" name="Group 193"/>
          <p:cNvGrpSpPr/>
          <p:nvPr/>
        </p:nvGrpSpPr>
        <p:grpSpPr bwMode="auto">
          <a:xfrm>
            <a:off x="6702425" y="3871913"/>
            <a:ext cx="346075" cy="1443037"/>
            <a:chOff x="1450" y="2427"/>
            <a:chExt cx="218" cy="909"/>
          </a:xfrm>
        </p:grpSpPr>
        <p:sp>
          <p:nvSpPr>
            <p:cNvPr id="171" name="Text Box 194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2" name="Text Box 195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3" name="Text Box 196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74" name="Group 197"/>
          <p:cNvGrpSpPr/>
          <p:nvPr/>
        </p:nvGrpSpPr>
        <p:grpSpPr bwMode="auto">
          <a:xfrm>
            <a:off x="7235825" y="3871913"/>
            <a:ext cx="346075" cy="1443037"/>
            <a:chOff x="1450" y="2427"/>
            <a:chExt cx="218" cy="909"/>
          </a:xfrm>
        </p:grpSpPr>
        <p:sp>
          <p:nvSpPr>
            <p:cNvPr id="175" name="Text Box 198"/>
            <p:cNvSpPr txBox="1">
              <a:spLocks noChangeArrowheads="1"/>
            </p:cNvSpPr>
            <p:nvPr/>
          </p:nvSpPr>
          <p:spPr bwMode="auto">
            <a:xfrm>
              <a:off x="1450" y="2427"/>
              <a:ext cx="19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76" name="Text Box 199"/>
            <p:cNvSpPr txBox="1">
              <a:spLocks noChangeArrowheads="1"/>
            </p:cNvSpPr>
            <p:nvPr/>
          </p:nvSpPr>
          <p:spPr bwMode="auto">
            <a:xfrm>
              <a:off x="1452" y="2750"/>
              <a:ext cx="21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77" name="Text Box 200"/>
            <p:cNvSpPr txBox="1">
              <a:spLocks noChangeArrowheads="1"/>
            </p:cNvSpPr>
            <p:nvPr/>
          </p:nvSpPr>
          <p:spPr bwMode="auto">
            <a:xfrm>
              <a:off x="1452" y="3059"/>
              <a:ext cx="21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/>
              <a:r>
                <a:rPr kumimoji="0" lang="en-US" altLang="zh-CN" sz="2000" b="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7617751" y="38991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二分频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639573" y="4430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四分频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668344" y="4922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八分频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401307" y="594928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zh-CN" altLang="en-US" dirty="0"/>
              <a:t>：脉冲个数</a:t>
            </a:r>
          </a:p>
        </p:txBody>
      </p:sp>
      <p:graphicFrame>
        <p:nvGraphicFramePr>
          <p:cNvPr id="183" name="对象 182"/>
          <p:cNvGraphicFramePr>
            <a:graphicFrameLocks noChangeAspect="1"/>
          </p:cNvGraphicFramePr>
          <p:nvPr/>
        </p:nvGraphicFramePr>
        <p:xfrm>
          <a:off x="6750655" y="2282566"/>
          <a:ext cx="1381054" cy="4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公式" r:id="rId4" imgW="17068800" imgH="5791200" progId="Equation.3">
                  <p:embed/>
                </p:oleObj>
              </mc:Choice>
              <mc:Fallback>
                <p:oleObj name="公式" r:id="rId4" imgW="17068800" imgH="5791200" progId="Equation.3">
                  <p:embed/>
                  <p:pic>
                    <p:nvPicPr>
                      <p:cNvPr id="183" name="对象 1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0655" y="2282566"/>
                        <a:ext cx="1381054" cy="468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utoUpdateAnimBg="0"/>
      <p:bldP spid="62" grpId="0" autoUpdateAnimBg="0"/>
      <p:bldP spid="63" grpId="0" autoUpdateAnimBg="0"/>
      <p:bldP spid="64" grpId="0" autoUpdateAnimBg="0"/>
      <p:bldP spid="178" grpId="0"/>
      <p:bldP spid="179" grpId="0"/>
      <p:bldP spid="180" grpId="0"/>
      <p:bldP spid="18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异步二进制减法计数器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07945" y="1052735"/>
          <a:ext cx="7354267" cy="2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Visio" r:id="rId4" imgW="7493000" imgH="3695700" progId="Visio.Drawing.11">
                  <p:embed/>
                </p:oleObj>
              </mc:Choice>
              <mc:Fallback>
                <p:oleObj name="Visio" r:id="rId4" imgW="7493000" imgH="3695700" progId="Visio.Drawing.11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7945" y="1052735"/>
                        <a:ext cx="7354267" cy="2894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600" y="328498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907704" y="3140968"/>
            <a:ext cx="6696744" cy="447198"/>
            <a:chOff x="1907704" y="2852936"/>
            <a:chExt cx="6696744" cy="447198"/>
          </a:xfrm>
        </p:grpSpPr>
        <p:grpSp>
          <p:nvGrpSpPr>
            <p:cNvPr id="18" name="组合 17"/>
            <p:cNvGrpSpPr/>
            <p:nvPr/>
          </p:nvGrpSpPr>
          <p:grpSpPr>
            <a:xfrm>
              <a:off x="1907704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3491880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5076056" y="2852936"/>
              <a:ext cx="1584176" cy="432048"/>
              <a:chOff x="1907704" y="2852936"/>
              <a:chExt cx="1584176" cy="432048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/>
            <p:cNvGrpSpPr/>
            <p:nvPr/>
          </p:nvGrpSpPr>
          <p:grpSpPr>
            <a:xfrm>
              <a:off x="6668238" y="2868086"/>
              <a:ext cx="1584176" cy="432048"/>
              <a:chOff x="1907704" y="2852936"/>
              <a:chExt cx="1584176" cy="432048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1907704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2339752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339752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2699792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2699792" y="3284984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V="1">
                <a:off x="3131840" y="2852936"/>
                <a:ext cx="0" cy="4320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3131840" y="2852936"/>
                <a:ext cx="3600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491880" y="2852936"/>
                <a:ext cx="0" cy="432048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/>
            <p:cNvCxnSpPr/>
            <p:nvPr/>
          </p:nvCxnSpPr>
          <p:spPr>
            <a:xfrm>
              <a:off x="8252414" y="3300134"/>
              <a:ext cx="35203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2339752" y="3540702"/>
            <a:ext cx="5540908" cy="2624602"/>
            <a:chOff x="2339752" y="3540702"/>
            <a:chExt cx="5540908" cy="2624602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339752" y="358816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131840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923928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711411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512048" y="358816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300192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7100286" y="3573016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7880660" y="3540702"/>
              <a:ext cx="0" cy="25771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971600" y="407707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grpSp>
        <p:nvGrpSpPr>
          <p:cNvPr id="114" name="组合 113"/>
          <p:cNvGrpSpPr/>
          <p:nvPr/>
        </p:nvGrpSpPr>
        <p:grpSpPr>
          <a:xfrm>
            <a:off x="1885244" y="3877899"/>
            <a:ext cx="6719204" cy="487205"/>
            <a:chOff x="1885244" y="3877899"/>
            <a:chExt cx="6719204" cy="487205"/>
          </a:xfrm>
        </p:grpSpPr>
        <p:sp>
          <p:nvSpPr>
            <p:cNvPr id="60" name="任意多边形 59"/>
            <p:cNvSpPr/>
            <p:nvPr/>
          </p:nvSpPr>
          <p:spPr>
            <a:xfrm>
              <a:off x="1885244" y="3877899"/>
              <a:ext cx="1253067" cy="451555"/>
            </a:xfrm>
            <a:custGeom>
              <a:avLst/>
              <a:gdLst>
                <a:gd name="connsiteX0" fmla="*/ 0 w 1253067"/>
                <a:gd name="connsiteY0" fmla="*/ 440266 h 451555"/>
                <a:gd name="connsiteX1" fmla="*/ 451556 w 1253067"/>
                <a:gd name="connsiteY1" fmla="*/ 440266 h 451555"/>
                <a:gd name="connsiteX2" fmla="*/ 451556 w 1253067"/>
                <a:gd name="connsiteY2" fmla="*/ 0 h 451555"/>
                <a:gd name="connsiteX3" fmla="*/ 1253067 w 1253067"/>
                <a:gd name="connsiteY3" fmla="*/ 0 h 451555"/>
                <a:gd name="connsiteX4" fmla="*/ 1253067 w 1253067"/>
                <a:gd name="connsiteY4" fmla="*/ 451555 h 451555"/>
                <a:gd name="connsiteX5" fmla="*/ 1253067 w 1253067"/>
                <a:gd name="connsiteY5" fmla="*/ 451555 h 45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3067" h="451555">
                  <a:moveTo>
                    <a:pt x="0" y="440266"/>
                  </a:moveTo>
                  <a:lnTo>
                    <a:pt x="451556" y="440266"/>
                  </a:lnTo>
                  <a:lnTo>
                    <a:pt x="451556" y="0"/>
                  </a:lnTo>
                  <a:lnTo>
                    <a:pt x="1253067" y="0"/>
                  </a:lnTo>
                  <a:lnTo>
                    <a:pt x="1253067" y="451555"/>
                  </a:lnTo>
                  <a:lnTo>
                    <a:pt x="1253067" y="451555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131840" y="3889188"/>
              <a:ext cx="1586916" cy="475916"/>
              <a:chOff x="3131840" y="3601156"/>
              <a:chExt cx="1586916" cy="475916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3131840" y="407707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任意多边形 64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718756" y="3900477"/>
              <a:ext cx="1580445" cy="462844"/>
              <a:chOff x="3138311" y="3601156"/>
              <a:chExt cx="1580445" cy="462844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3138311" y="404142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任意多边形 68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311929" y="3900477"/>
              <a:ext cx="1580445" cy="462844"/>
              <a:chOff x="3138311" y="3601156"/>
              <a:chExt cx="1580445" cy="462844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3138311" y="4041422"/>
                <a:ext cx="78561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任意多边形 71"/>
              <p:cNvSpPr/>
              <p:nvPr/>
            </p:nvSpPr>
            <p:spPr>
              <a:xfrm>
                <a:off x="3928533" y="3601156"/>
                <a:ext cx="790223" cy="462844"/>
              </a:xfrm>
              <a:custGeom>
                <a:avLst/>
                <a:gdLst>
                  <a:gd name="connsiteX0" fmla="*/ 0 w 790223"/>
                  <a:gd name="connsiteY0" fmla="*/ 440266 h 462844"/>
                  <a:gd name="connsiteX1" fmla="*/ 0 w 790223"/>
                  <a:gd name="connsiteY1" fmla="*/ 0 h 462844"/>
                  <a:gd name="connsiteX2" fmla="*/ 790223 w 790223"/>
                  <a:gd name="connsiteY2" fmla="*/ 0 h 462844"/>
                  <a:gd name="connsiteX3" fmla="*/ 790223 w 790223"/>
                  <a:gd name="connsiteY3" fmla="*/ 462844 h 462844"/>
                  <a:gd name="connsiteX4" fmla="*/ 790223 w 790223"/>
                  <a:gd name="connsiteY4" fmla="*/ 462844 h 46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223" h="462844">
                    <a:moveTo>
                      <a:pt x="0" y="440266"/>
                    </a:moveTo>
                    <a:lnTo>
                      <a:pt x="0" y="0"/>
                    </a:lnTo>
                    <a:lnTo>
                      <a:pt x="790223" y="0"/>
                    </a:lnTo>
                    <a:lnTo>
                      <a:pt x="790223" y="462844"/>
                    </a:lnTo>
                    <a:lnTo>
                      <a:pt x="790223" y="46284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直接连接符 73"/>
            <p:cNvCxnSpPr>
              <a:stCxn id="72" idx="3"/>
            </p:cNvCxnSpPr>
            <p:nvPr/>
          </p:nvCxnSpPr>
          <p:spPr>
            <a:xfrm>
              <a:off x="7892374" y="4363321"/>
              <a:ext cx="71207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982820" y="482927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sp>
        <p:nvSpPr>
          <p:cNvPr id="77" name="任意多边形 76"/>
          <p:cNvSpPr/>
          <p:nvPr/>
        </p:nvSpPr>
        <p:spPr>
          <a:xfrm>
            <a:off x="1896533" y="4566521"/>
            <a:ext cx="6750756" cy="553155"/>
          </a:xfrm>
          <a:custGeom>
            <a:avLst/>
            <a:gdLst>
              <a:gd name="connsiteX0" fmla="*/ 0 w 6750756"/>
              <a:gd name="connsiteY0" fmla="*/ 462844 h 553155"/>
              <a:gd name="connsiteX1" fmla="*/ 451556 w 6750756"/>
              <a:gd name="connsiteY1" fmla="*/ 462844 h 553155"/>
              <a:gd name="connsiteX2" fmla="*/ 451556 w 6750756"/>
              <a:gd name="connsiteY2" fmla="*/ 0 h 553155"/>
              <a:gd name="connsiteX3" fmla="*/ 2032000 w 6750756"/>
              <a:gd name="connsiteY3" fmla="*/ 0 h 553155"/>
              <a:gd name="connsiteX4" fmla="*/ 2043289 w 6750756"/>
              <a:gd name="connsiteY4" fmla="*/ 496711 h 553155"/>
              <a:gd name="connsiteX5" fmla="*/ 3623734 w 6750756"/>
              <a:gd name="connsiteY5" fmla="*/ 496711 h 553155"/>
              <a:gd name="connsiteX6" fmla="*/ 3623734 w 6750756"/>
              <a:gd name="connsiteY6" fmla="*/ 0 h 553155"/>
              <a:gd name="connsiteX7" fmla="*/ 5215467 w 6750756"/>
              <a:gd name="connsiteY7" fmla="*/ 0 h 553155"/>
              <a:gd name="connsiteX8" fmla="*/ 5215467 w 6750756"/>
              <a:gd name="connsiteY8" fmla="*/ 553155 h 553155"/>
              <a:gd name="connsiteX9" fmla="*/ 6750756 w 6750756"/>
              <a:gd name="connsiteY9" fmla="*/ 553155 h 55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50756" h="553155">
                <a:moveTo>
                  <a:pt x="0" y="462844"/>
                </a:moveTo>
                <a:lnTo>
                  <a:pt x="451556" y="462844"/>
                </a:lnTo>
                <a:lnTo>
                  <a:pt x="451556" y="0"/>
                </a:lnTo>
                <a:lnTo>
                  <a:pt x="2032000" y="0"/>
                </a:lnTo>
                <a:lnTo>
                  <a:pt x="2043289" y="496711"/>
                </a:lnTo>
                <a:lnTo>
                  <a:pt x="3623734" y="496711"/>
                </a:lnTo>
                <a:lnTo>
                  <a:pt x="3623734" y="0"/>
                </a:lnTo>
                <a:lnTo>
                  <a:pt x="5215467" y="0"/>
                </a:lnTo>
                <a:lnTo>
                  <a:pt x="5215467" y="553155"/>
                </a:lnTo>
                <a:lnTo>
                  <a:pt x="6750756" y="553155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971600" y="56612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  <a:endParaRPr lang="zh-CN" altLang="en-US" dirty="0"/>
          </a:p>
        </p:txBody>
      </p:sp>
      <p:sp>
        <p:nvSpPr>
          <p:cNvPr id="79" name="任意多边形 78"/>
          <p:cNvSpPr/>
          <p:nvPr/>
        </p:nvSpPr>
        <p:spPr>
          <a:xfrm>
            <a:off x="1919111" y="5413188"/>
            <a:ext cx="6683022" cy="519288"/>
          </a:xfrm>
          <a:custGeom>
            <a:avLst/>
            <a:gdLst>
              <a:gd name="connsiteX0" fmla="*/ 0 w 6683022"/>
              <a:gd name="connsiteY0" fmla="*/ 474133 h 519288"/>
              <a:gd name="connsiteX1" fmla="*/ 428978 w 6683022"/>
              <a:gd name="connsiteY1" fmla="*/ 474133 h 519288"/>
              <a:gd name="connsiteX2" fmla="*/ 428978 w 6683022"/>
              <a:gd name="connsiteY2" fmla="*/ 0 h 519288"/>
              <a:gd name="connsiteX3" fmla="*/ 3601156 w 6683022"/>
              <a:gd name="connsiteY3" fmla="*/ 0 h 519288"/>
              <a:gd name="connsiteX4" fmla="*/ 3601156 w 6683022"/>
              <a:gd name="connsiteY4" fmla="*/ 519288 h 519288"/>
              <a:gd name="connsiteX5" fmla="*/ 6683022 w 6683022"/>
              <a:gd name="connsiteY5" fmla="*/ 519288 h 519288"/>
              <a:gd name="connsiteX6" fmla="*/ 6683022 w 6683022"/>
              <a:gd name="connsiteY6" fmla="*/ 519288 h 5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3022" h="519288">
                <a:moveTo>
                  <a:pt x="0" y="474133"/>
                </a:moveTo>
                <a:lnTo>
                  <a:pt x="428978" y="474133"/>
                </a:lnTo>
                <a:lnTo>
                  <a:pt x="428978" y="0"/>
                </a:lnTo>
                <a:lnTo>
                  <a:pt x="3601156" y="0"/>
                </a:lnTo>
                <a:lnTo>
                  <a:pt x="3601156" y="519288"/>
                </a:lnTo>
                <a:lnTo>
                  <a:pt x="6683022" y="519288"/>
                </a:lnTo>
                <a:lnTo>
                  <a:pt x="6683022" y="519288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2339752" y="3993989"/>
            <a:ext cx="330540" cy="1925367"/>
            <a:chOff x="2585276" y="3705957"/>
            <a:chExt cx="330540" cy="1925367"/>
          </a:xfrm>
        </p:grpSpPr>
        <p:sp>
          <p:nvSpPr>
            <p:cNvPr id="80" name="TextBox 7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131840" y="4023913"/>
            <a:ext cx="330540" cy="1925367"/>
            <a:chOff x="2585276" y="3705957"/>
            <a:chExt cx="330540" cy="1925367"/>
          </a:xfrm>
        </p:grpSpPr>
        <p:sp>
          <p:nvSpPr>
            <p:cNvPr id="85" name="TextBox 84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95936" y="4023913"/>
            <a:ext cx="330540" cy="1925367"/>
            <a:chOff x="2585276" y="3705957"/>
            <a:chExt cx="330540" cy="1925367"/>
          </a:xfrm>
        </p:grpSpPr>
        <p:sp>
          <p:nvSpPr>
            <p:cNvPr id="90" name="TextBox 8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730766" y="4023913"/>
            <a:ext cx="330540" cy="1925367"/>
            <a:chOff x="2585276" y="3705957"/>
            <a:chExt cx="330540" cy="1925367"/>
          </a:xfrm>
        </p:grpSpPr>
        <p:sp>
          <p:nvSpPr>
            <p:cNvPr id="94" name="TextBox 93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522854" y="3993989"/>
            <a:ext cx="330540" cy="1925367"/>
            <a:chOff x="2585276" y="3705957"/>
            <a:chExt cx="330540" cy="1925367"/>
          </a:xfrm>
        </p:grpSpPr>
        <p:sp>
          <p:nvSpPr>
            <p:cNvPr id="98" name="TextBox 97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299201" y="3961593"/>
            <a:ext cx="330540" cy="1925367"/>
            <a:chOff x="2585276" y="3705957"/>
            <a:chExt cx="330540" cy="1925367"/>
          </a:xfrm>
        </p:grpSpPr>
        <p:sp>
          <p:nvSpPr>
            <p:cNvPr id="102" name="TextBox 101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166816" y="3961593"/>
            <a:ext cx="330540" cy="1925367"/>
            <a:chOff x="2585276" y="3705957"/>
            <a:chExt cx="330540" cy="1925367"/>
          </a:xfrm>
        </p:grpSpPr>
        <p:sp>
          <p:nvSpPr>
            <p:cNvPr id="106" name="TextBox 105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913322" y="3946873"/>
            <a:ext cx="330540" cy="1925367"/>
            <a:chOff x="2585276" y="3705957"/>
            <a:chExt cx="330540" cy="1925367"/>
          </a:xfrm>
        </p:grpSpPr>
        <p:sp>
          <p:nvSpPr>
            <p:cNvPr id="110" name="TextBox 109"/>
            <p:cNvSpPr txBox="1"/>
            <p:nvPr/>
          </p:nvSpPr>
          <p:spPr>
            <a:xfrm>
              <a:off x="2585276" y="37059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585276" y="44040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585276" y="526199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7375251" y="1737682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上升沿</a:t>
            </a:r>
            <a:endParaRPr lang="en-US" altLang="zh-CN" dirty="0"/>
          </a:p>
          <a:p>
            <a:r>
              <a:rPr lang="zh-CN" altLang="en-US" dirty="0"/>
              <a:t>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8" grpId="0"/>
      <p:bldP spid="75" grpId="0"/>
      <p:bldP spid="77" grpId="0" animBg="1"/>
      <p:bldP spid="78" grpId="0"/>
      <p:bldP spid="79" grpId="0" animBg="1"/>
      <p:bldP spid="1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加法计数器：</a:t>
            </a:r>
            <a:endParaRPr lang="en-US" altLang="zh-CN" sz="3200" dirty="0"/>
          </a:p>
          <a:p>
            <a:pPr lvl="1"/>
            <a:r>
              <a:rPr lang="zh-CN" altLang="en-US" sz="2800" dirty="0"/>
              <a:t>上升沿触发，则应用前级</a:t>
            </a:r>
            <a:r>
              <a:rPr lang="en-US" altLang="zh-CN" sz="2800" i="1" dirty="0"/>
              <a:t>Q’ </a:t>
            </a:r>
            <a:r>
              <a:rPr lang="zh-CN" altLang="en-US" sz="2800" dirty="0"/>
              <a:t>作为下级的</a:t>
            </a:r>
            <a:r>
              <a:rPr lang="en-US" altLang="zh-CN" sz="2800" dirty="0"/>
              <a:t>CP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lvl="1"/>
            <a:r>
              <a:rPr lang="zh-CN" altLang="en-US" sz="2800" dirty="0"/>
              <a:t>下降沿触发，则应用前级的</a:t>
            </a:r>
            <a:r>
              <a:rPr lang="en-US" altLang="zh-CN" sz="2800" i="1"/>
              <a:t>Q</a:t>
            </a:r>
            <a:r>
              <a:rPr lang="zh-CN" altLang="en-US" sz="2800"/>
              <a:t>为</a:t>
            </a:r>
            <a:r>
              <a:rPr lang="zh-CN" altLang="en-US" sz="2800" dirty="0"/>
              <a:t>下级的</a:t>
            </a:r>
            <a:r>
              <a:rPr lang="en-US" altLang="zh-CN" sz="2800" dirty="0"/>
              <a:t>CP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3200" dirty="0"/>
              <a:t>减法计数器：</a:t>
            </a:r>
            <a:endParaRPr lang="en-US" altLang="zh-CN" sz="3200" dirty="0"/>
          </a:p>
          <a:p>
            <a:pPr lvl="1"/>
            <a:r>
              <a:rPr lang="zh-CN" altLang="en-US" sz="2800" dirty="0"/>
              <a:t>上升沿触发，则应用前级</a:t>
            </a:r>
            <a:r>
              <a:rPr lang="en-US" altLang="zh-CN" sz="2800" i="1" dirty="0"/>
              <a:t>Q</a:t>
            </a:r>
            <a:r>
              <a:rPr lang="zh-CN" altLang="en-US" sz="2800" dirty="0"/>
              <a:t>作为下级的</a:t>
            </a:r>
            <a:r>
              <a:rPr lang="en-US" altLang="zh-CN" sz="2800" dirty="0"/>
              <a:t>CP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lvl="1"/>
            <a:r>
              <a:rPr lang="zh-CN" altLang="en-US" sz="2800" dirty="0"/>
              <a:t>下降沿触发，则应用前级的</a:t>
            </a:r>
            <a:r>
              <a:rPr lang="en-US" altLang="zh-CN" sz="2800" i="1" dirty="0"/>
              <a:t>Q’ </a:t>
            </a:r>
            <a:r>
              <a:rPr lang="zh-CN" altLang="en-US" sz="2800" dirty="0"/>
              <a:t>作为下级的</a:t>
            </a:r>
            <a:r>
              <a:rPr lang="en-US" altLang="zh-CN" sz="2800" dirty="0"/>
              <a:t>CP</a:t>
            </a:r>
            <a:r>
              <a:rPr lang="zh-CN" altLang="en-US" sz="2800" dirty="0"/>
              <a:t>。</a:t>
            </a:r>
          </a:p>
          <a:p>
            <a:pPr lvl="1"/>
            <a:endParaRPr lang="zh-CN" altLang="en-US" sz="2800" dirty="0"/>
          </a:p>
          <a:p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T’</a:t>
            </a:r>
            <a:r>
              <a:rPr lang="zh-CN" altLang="en-US" dirty="0"/>
              <a:t>触发器构成异步二进制计数器的要领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zh-CN" altLang="en-US" dirty="0"/>
              <a:t>同步二进制加法计数器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899592" y="2204864"/>
            <a:ext cx="4104456" cy="2592288"/>
            <a:chOff x="899592" y="2204864"/>
            <a:chExt cx="4104456" cy="2592288"/>
          </a:xfrm>
        </p:grpSpPr>
        <p:sp>
          <p:nvSpPr>
            <p:cNvPr id="4" name="椭圆 3"/>
            <p:cNvSpPr/>
            <p:nvPr/>
          </p:nvSpPr>
          <p:spPr>
            <a:xfrm>
              <a:off x="971600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000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979712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001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131840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010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283968" y="2204864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011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283968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100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136115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101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979712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110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1600" y="3140968"/>
              <a:ext cx="720080" cy="5040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111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691680" y="2437845"/>
              <a:ext cx="2880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705212" y="2456892"/>
              <a:ext cx="4320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843536" y="2456892"/>
              <a:ext cx="4320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644008" y="270892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8" idx="2"/>
              <a:endCxn id="9" idx="6"/>
            </p:cNvCxnSpPr>
            <p:nvPr/>
          </p:nvCxnSpPr>
          <p:spPr>
            <a:xfrm flipH="1">
              <a:off x="3856195" y="3392996"/>
              <a:ext cx="4277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2"/>
              <a:endCxn id="10" idx="6"/>
            </p:cNvCxnSpPr>
            <p:nvPr/>
          </p:nvCxnSpPr>
          <p:spPr>
            <a:xfrm flipH="1">
              <a:off x="2699792" y="3392996"/>
              <a:ext cx="4363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0" idx="2"/>
              <a:endCxn id="11" idx="6"/>
            </p:cNvCxnSpPr>
            <p:nvPr/>
          </p:nvCxnSpPr>
          <p:spPr>
            <a:xfrm flipH="1">
              <a:off x="1691680" y="3392996"/>
              <a:ext cx="2880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1" idx="0"/>
              <a:endCxn id="4" idx="4"/>
            </p:cNvCxnSpPr>
            <p:nvPr/>
          </p:nvCxnSpPr>
          <p:spPr>
            <a:xfrm flipV="1">
              <a:off x="1331640" y="270892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99592" y="4077072"/>
              <a:ext cx="936104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zh-CN" sz="1050" dirty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zh-CN" sz="1050" dirty="0">
                  <a:solidFill>
                    <a:schemeClr val="tx1"/>
                  </a:solidFill>
                </a:rPr>
                <a:t>Q</a:t>
              </a:r>
              <a:r>
                <a:rPr lang="en-US" altLang="zh-CN" sz="1050" baseline="-25000" dirty="0">
                  <a:solidFill>
                    <a:schemeClr val="tx1"/>
                  </a:solidFill>
                </a:rPr>
                <a:t>0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364088" y="1533562"/>
            <a:ext cx="3528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根据二进制加法运算规则可知：在多位二进制数末位加</a:t>
            </a:r>
            <a:r>
              <a:rPr lang="en-US" altLang="zh-CN" sz="2400" dirty="0"/>
              <a:t>1</a:t>
            </a:r>
            <a:r>
              <a:rPr lang="zh-CN" altLang="en-US" sz="2400" dirty="0"/>
              <a:t>，若第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位以下皆为</a:t>
            </a:r>
            <a:r>
              <a:rPr lang="en-US" altLang="zh-CN" sz="2400" dirty="0"/>
              <a:t>1</a:t>
            </a:r>
            <a:r>
              <a:rPr lang="zh-CN" altLang="en-US" sz="2400" dirty="0"/>
              <a:t>时，则第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位应翻转。</a:t>
            </a:r>
          </a:p>
        </p:txBody>
      </p:sp>
      <p:sp>
        <p:nvSpPr>
          <p:cNvPr id="30" name="矩形 29"/>
          <p:cNvSpPr/>
          <p:nvPr/>
        </p:nvSpPr>
        <p:spPr>
          <a:xfrm>
            <a:off x="5364088" y="3433819"/>
            <a:ext cx="3168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由此得出规律，若用</a:t>
            </a:r>
            <a:r>
              <a:rPr lang="en-US" altLang="zh-CN" sz="2400" dirty="0"/>
              <a:t>T  </a:t>
            </a:r>
            <a:r>
              <a:rPr lang="zh-CN" altLang="en-US" sz="2400" dirty="0"/>
              <a:t>触发器构成计数器，则第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位触发器输入端</a:t>
            </a:r>
            <a:r>
              <a:rPr lang="en-US" altLang="zh-CN" sz="2400" dirty="0"/>
              <a:t>Ti </a:t>
            </a:r>
            <a:r>
              <a:rPr lang="zh-CN" altLang="en-US" sz="2400" dirty="0"/>
              <a:t>的逻辑式应为：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5404990" y="5157192"/>
          <a:ext cx="3230563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公式" r:id="rId4" imgW="28346400" imgH="11582400" progId="Equation.3">
                  <p:embed/>
                </p:oleObj>
              </mc:Choice>
              <mc:Fallback>
                <p:oleObj name="公式" r:id="rId4" imgW="28346400" imgH="11582400" progId="Equation.3">
                  <p:embed/>
                  <p:pic>
                    <p:nvPicPr>
                      <p:cNvPr id="31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990" y="5157192"/>
                        <a:ext cx="3230563" cy="13208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7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四位同步二进制加法计数器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9552" y="3212976"/>
          <a:ext cx="234473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Equation" r:id="rId4" imgW="876300" imgH="939800" progId="Equation.3">
                  <p:embed/>
                </p:oleObj>
              </mc:Choice>
              <mc:Fallback>
                <p:oleObj name="Equation" r:id="rId4" imgW="876300" imgH="9398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212976"/>
                        <a:ext cx="2344737" cy="25146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" descr="6-3-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9775"/>
            <a:ext cx="4032250" cy="6192838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0"/>
          <p:cNvGrpSpPr/>
          <p:nvPr/>
        </p:nvGrpSpPr>
        <p:grpSpPr bwMode="auto">
          <a:xfrm>
            <a:off x="539552" y="1826296"/>
            <a:ext cx="4104456" cy="1314672"/>
            <a:chOff x="408" y="3420"/>
            <a:chExt cx="1690" cy="523"/>
          </a:xfrm>
        </p:grpSpPr>
        <p:graphicFrame>
          <p:nvGraphicFramePr>
            <p:cNvPr id="7" name="Object 49"/>
            <p:cNvGraphicFramePr>
              <a:graphicFrameLocks noChangeAspect="1"/>
            </p:cNvGraphicFramePr>
            <p:nvPr/>
          </p:nvGraphicFramePr>
          <p:xfrm>
            <a:off x="528" y="3650"/>
            <a:ext cx="1172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7" name="Equation" r:id="rId7" imgW="799465" imgH="203200" progId="Equation.3">
                    <p:embed/>
                  </p:oleObj>
                </mc:Choice>
                <mc:Fallback>
                  <p:oleObj name="Equation" r:id="rId7" imgW="799465" imgH="203200" progId="Equation.3">
                    <p:embed/>
                    <p:pic>
                      <p:nvPicPr>
                        <p:cNvPr id="7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650"/>
                          <a:ext cx="1172" cy="29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1"/>
            <p:cNvSpPr txBox="1">
              <a:spLocks noChangeArrowheads="1"/>
            </p:cNvSpPr>
            <p:nvPr/>
          </p:nvSpPr>
          <p:spPr bwMode="auto">
            <a:xfrm>
              <a:off x="408" y="3420"/>
              <a:ext cx="1690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dirty="0"/>
                <a:t>T </a:t>
              </a:r>
              <a:r>
                <a:rPr lang="zh-CN" altLang="en-US" sz="2800" dirty="0">
                  <a:latin typeface="宋体" panose="02010600030101010101" pitchFamily="2" charset="-122"/>
                </a:rPr>
                <a:t>触发器的状态方程</a:t>
              </a:r>
              <a:r>
                <a:rPr lang="zh-CN" altLang="en-US" sz="2800" dirty="0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状态方程和输出方程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24128" y="980728"/>
          <a:ext cx="2160240" cy="231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Equation" r:id="rId4" imgW="876300" imgH="939800" progId="Equation.3">
                  <p:embed/>
                </p:oleObj>
              </mc:Choice>
              <mc:Fallback>
                <p:oleObj name="Equation" r:id="rId4" imgW="876300" imgH="939800" progId="Equation.3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980728"/>
                        <a:ext cx="2160240" cy="2316737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55576" y="1700808"/>
          <a:ext cx="340042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公式" r:id="rId6" imgW="26212800" imgH="5486400" progId="Equation.3">
                  <p:embed/>
                </p:oleObj>
              </mc:Choice>
              <mc:Fallback>
                <p:oleObj name="公式" r:id="rId6" imgW="26212800" imgH="54864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700808"/>
                        <a:ext cx="3400425" cy="7112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39552" y="2924944"/>
          <a:ext cx="610235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公式" r:id="rId8" imgW="69799200" imgH="25603200" progId="Equation.3">
                  <p:embed/>
                </p:oleObj>
              </mc:Choice>
              <mc:Fallback>
                <p:oleObj name="公式" r:id="rId8" imgW="69799200" imgH="2560320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924944"/>
                        <a:ext cx="6102350" cy="2235200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1560" y="5373216"/>
          <a:ext cx="230425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Equation" r:id="rId10" imgW="914400" imgH="228600" progId="Equation.3">
                  <p:embed/>
                </p:oleObj>
              </mc:Choice>
              <mc:Fallback>
                <p:oleObj name="Equation" r:id="rId10" imgW="914400" imgH="22860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373216"/>
                        <a:ext cx="2304256" cy="576064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99593" y="1628800"/>
          <a:ext cx="122413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Q</a:t>
                      </a:r>
                      <a:r>
                        <a:rPr lang="en-US" altLang="zh-CN" baseline="-25000" dirty="0"/>
                        <a:t>2</a:t>
                      </a:r>
                      <a:r>
                        <a:rPr lang="en-US" altLang="zh-CN" baseline="0" dirty="0"/>
                        <a:t>Q</a:t>
                      </a:r>
                      <a:r>
                        <a:rPr lang="en-US" altLang="zh-CN" baseline="-25000" dirty="0"/>
                        <a:t>1</a:t>
                      </a:r>
                      <a:r>
                        <a:rPr lang="en-US" altLang="zh-CN" baseline="0" dirty="0"/>
                        <a:t>Q</a:t>
                      </a:r>
                      <a:r>
                        <a:rPr lang="en-US" altLang="zh-CN" baseline="-25000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zh-CN" altLang="en-US" dirty="0"/>
              <a:t>触发器构成同步减法计数器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115616" y="2132856"/>
            <a:ext cx="0" cy="266429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2088444" y="2167467"/>
            <a:ext cx="395112" cy="2652889"/>
          </a:xfrm>
          <a:custGeom>
            <a:avLst/>
            <a:gdLst>
              <a:gd name="connsiteX0" fmla="*/ 33867 w 395112"/>
              <a:gd name="connsiteY0" fmla="*/ 0 h 2652889"/>
              <a:gd name="connsiteX1" fmla="*/ 395112 w 395112"/>
              <a:gd name="connsiteY1" fmla="*/ 0 h 2652889"/>
              <a:gd name="connsiteX2" fmla="*/ 395112 w 395112"/>
              <a:gd name="connsiteY2" fmla="*/ 2652889 h 2652889"/>
              <a:gd name="connsiteX3" fmla="*/ 0 w 395112"/>
              <a:gd name="connsiteY3" fmla="*/ 2652889 h 265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12" h="2652889">
                <a:moveTo>
                  <a:pt x="33867" y="0"/>
                </a:moveTo>
                <a:lnTo>
                  <a:pt x="395112" y="0"/>
                </a:lnTo>
                <a:lnTo>
                  <a:pt x="395112" y="2652889"/>
                </a:lnTo>
                <a:lnTo>
                  <a:pt x="0" y="2652889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15816" y="1593672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低位全为</a:t>
            </a:r>
            <a:r>
              <a:rPr lang="en-US" altLang="zh-CN" sz="2800" dirty="0"/>
              <a:t>0</a:t>
            </a:r>
            <a:r>
              <a:rPr lang="zh-CN" altLang="en-US" sz="2800" dirty="0"/>
              <a:t>时，本位反转。</a:t>
            </a:r>
          </a:p>
        </p:txBody>
      </p:sp>
      <p:graphicFrame>
        <p:nvGraphicFramePr>
          <p:cNvPr id="18" name="Object 190"/>
          <p:cNvGraphicFramePr>
            <a:graphicFrameLocks noChangeAspect="1"/>
          </p:cNvGraphicFramePr>
          <p:nvPr/>
        </p:nvGraphicFramePr>
        <p:xfrm>
          <a:off x="2987824" y="2200649"/>
          <a:ext cx="4680520" cy="140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公式" r:id="rId4" imgW="51511200" imgH="12801600" progId="Equation.3">
                  <p:embed/>
                </p:oleObj>
              </mc:Choice>
              <mc:Fallback>
                <p:oleObj name="公式" r:id="rId4" imgW="51511200" imgH="12801600" progId="Equation.3">
                  <p:embed/>
                  <p:pic>
                    <p:nvPicPr>
                      <p:cNvPr id="18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200649"/>
                        <a:ext cx="4680520" cy="14072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987824" y="3933056"/>
          <a:ext cx="6013450" cy="238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Visio" r:id="rId6" imgW="5102860" imgH="2032000" progId="Visio.Drawing.11">
                  <p:embed/>
                </p:oleObj>
              </mc:Choice>
              <mc:Fallback>
                <p:oleObj name="Visio" r:id="rId6" imgW="5102860" imgH="2032000" progId="Visio.Drawing.11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933056"/>
                        <a:ext cx="6013450" cy="238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同步加减计数器</a:t>
            </a:r>
          </a:p>
        </p:txBody>
      </p:sp>
      <p:graphicFrame>
        <p:nvGraphicFramePr>
          <p:cNvPr id="4" name="Object 124"/>
          <p:cNvGraphicFramePr>
            <a:graphicFrameLocks noChangeAspect="1"/>
          </p:cNvGraphicFramePr>
          <p:nvPr/>
        </p:nvGraphicFramePr>
        <p:xfrm>
          <a:off x="611560" y="1484784"/>
          <a:ext cx="766488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r:id="rId4" imgW="2590800" imgH="215900" progId="Equation.3">
                  <p:embed/>
                </p:oleObj>
              </mc:Choice>
              <mc:Fallback>
                <p:oleObj r:id="rId4" imgW="2590800" imgH="215900" progId="Equation.3">
                  <p:embed/>
                  <p:pic>
                    <p:nvPicPr>
                      <p:cNvPr id="4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84784"/>
                        <a:ext cx="7664882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2366073"/>
            <a:ext cx="668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X=1</a:t>
            </a:r>
            <a:r>
              <a:rPr lang="zh-CN" altLang="en-US" sz="2800" dirty="0"/>
              <a:t>时，加法计数；</a:t>
            </a:r>
            <a:r>
              <a:rPr lang="en-US" altLang="zh-CN" sz="2800" dirty="0"/>
              <a:t>X=0</a:t>
            </a:r>
            <a:r>
              <a:rPr lang="zh-CN" altLang="en-US" sz="2800" dirty="0"/>
              <a:t>时，减法计数。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051720" y="3212976"/>
          <a:ext cx="4868863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Visio" r:id="rId6" imgW="4131945" imgH="2776855" progId="Visio.Drawing.11">
                  <p:embed/>
                </p:oleObj>
              </mc:Choice>
              <mc:Fallback>
                <p:oleObj name="Visio" r:id="rId6" imgW="4131945" imgH="2776855" progId="Visio.Drawing.11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212976"/>
                        <a:ext cx="4868863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4546848" cy="4525963"/>
          </a:xfrm>
        </p:spPr>
        <p:txBody>
          <a:bodyPr/>
          <a:lstStyle/>
          <a:p>
            <a:r>
              <a:rPr lang="zh-CN" altLang="en-US" dirty="0"/>
              <a:t>异步清零功能； </a:t>
            </a:r>
          </a:p>
          <a:p>
            <a:r>
              <a:rPr lang="zh-CN" altLang="en-US" dirty="0"/>
              <a:t>同步并行置数功能；</a:t>
            </a:r>
            <a:endParaRPr lang="en-US" altLang="zh-CN" dirty="0"/>
          </a:p>
          <a:p>
            <a:r>
              <a:rPr lang="zh-CN" altLang="en-US" dirty="0">
                <a:solidFill>
                  <a:srgbClr val="A50021"/>
                </a:solidFill>
              </a:rPr>
              <a:t>同步二进制加法计数器；</a:t>
            </a:r>
            <a:endParaRPr lang="en-US" altLang="zh-CN" dirty="0">
              <a:solidFill>
                <a:srgbClr val="A50021"/>
              </a:solidFill>
            </a:endParaRPr>
          </a:p>
          <a:p>
            <a:r>
              <a:rPr lang="zh-CN" altLang="en-US" dirty="0"/>
              <a:t>保持功能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74161</a:t>
            </a:r>
            <a:r>
              <a:rPr lang="zh-CN" altLang="en-US" dirty="0"/>
              <a:t>同步二进制计数器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23928" y="1196752"/>
          <a:ext cx="5272172" cy="518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Visio" r:id="rId4" imgW="4089400" imgH="4025900" progId="Visio.Drawing.11">
                  <p:embed/>
                </p:oleObj>
              </mc:Choice>
              <mc:Fallback>
                <p:oleObj name="Visio" r:id="rId4" imgW="4089400" imgH="4025900" progId="Visio.Drawing.11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3928" y="1196752"/>
                        <a:ext cx="5272172" cy="5184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异步置</a:t>
            </a:r>
            <a:r>
              <a:rPr lang="en-US" altLang="zh-CN" dirty="0"/>
              <a:t>0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55650" y="1268413"/>
          <a:ext cx="70231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Visio" r:id="rId4" imgW="8089900" imgH="3441700" progId="Visio.Drawing.11">
                  <p:embed/>
                </p:oleObj>
              </mc:Choice>
              <mc:Fallback>
                <p:oleObj name="Visio" r:id="rId4" imgW="8089900" imgH="34417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68413"/>
                        <a:ext cx="7023100" cy="307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97"/>
          <p:cNvSpPr txBox="1">
            <a:spLocks noChangeArrowheads="1"/>
          </p:cNvSpPr>
          <p:nvPr/>
        </p:nvSpPr>
        <p:spPr bwMode="auto">
          <a:xfrm>
            <a:off x="2377309" y="3241675"/>
            <a:ext cx="516255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0" lang="zh-CN" altLang="en-US" sz="2400" dirty="0"/>
              <a:t>所有的触发器采用同一时钟信号。外部</a:t>
            </a:r>
            <a:r>
              <a:rPr kumimoji="0" lang="en-US" altLang="zh-CN" sz="2400" dirty="0"/>
              <a:t>CP</a:t>
            </a:r>
            <a:r>
              <a:rPr kumimoji="0" lang="zh-CN" altLang="en-US" sz="2400" dirty="0"/>
              <a:t>脉冲为上升沿触发。</a:t>
            </a:r>
            <a:r>
              <a:rPr kumimoji="0" lang="zh-CN" altLang="en-US" sz="2800" dirty="0"/>
              <a:t> </a:t>
            </a:r>
          </a:p>
        </p:txBody>
      </p:sp>
      <p:grpSp>
        <p:nvGrpSpPr>
          <p:cNvPr id="6" name="Group 321"/>
          <p:cNvGrpSpPr/>
          <p:nvPr/>
        </p:nvGrpSpPr>
        <p:grpSpPr bwMode="auto">
          <a:xfrm>
            <a:off x="2391337" y="4246680"/>
            <a:ext cx="5283200" cy="960439"/>
            <a:chOff x="1644" y="3223"/>
            <a:chExt cx="3328" cy="605"/>
          </a:xfrm>
        </p:grpSpPr>
        <p:sp>
          <p:nvSpPr>
            <p:cNvPr id="7" name="Text Box 298"/>
            <p:cNvSpPr txBox="1">
              <a:spLocks noChangeArrowheads="1"/>
            </p:cNvSpPr>
            <p:nvPr/>
          </p:nvSpPr>
          <p:spPr bwMode="auto">
            <a:xfrm>
              <a:off x="1644" y="3223"/>
              <a:ext cx="332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zh-CN" altLang="en-US" sz="2400" dirty="0"/>
                <a:t>异步清零功能。</a:t>
              </a:r>
            </a:p>
            <a:p>
              <a:pPr algn="just">
                <a:lnSpc>
                  <a:spcPct val="120000"/>
                </a:lnSpc>
              </a:pPr>
              <a:r>
                <a:rPr kumimoji="0" lang="zh-CN" altLang="en-US" sz="2400" dirty="0"/>
                <a:t>当 </a:t>
              </a:r>
              <a:r>
                <a:rPr kumimoji="0" lang="en-US" altLang="zh-CN" sz="2400" dirty="0"/>
                <a:t>Rd=0</a:t>
              </a:r>
              <a:r>
                <a:rPr kumimoji="0" lang="zh-CN" altLang="en-US" sz="2400" dirty="0"/>
                <a:t>时，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3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2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1</a:t>
              </a:r>
              <a:r>
                <a:rPr kumimoji="0" lang="en-US" altLang="zh-CN" sz="2400" i="1" dirty="0"/>
                <a:t>Q</a:t>
              </a:r>
              <a:r>
                <a:rPr kumimoji="0" lang="en-US" altLang="zh-CN" sz="2400" baseline="-25000" dirty="0"/>
                <a:t>0</a:t>
              </a:r>
              <a:r>
                <a:rPr kumimoji="0" lang="en-US" altLang="zh-CN" sz="2400" dirty="0"/>
                <a:t>=0000 </a:t>
              </a:r>
              <a:r>
                <a:rPr kumimoji="0" lang="zh-CN" altLang="en-US" sz="2400" dirty="0"/>
                <a:t>。</a:t>
              </a:r>
            </a:p>
          </p:txBody>
        </p:sp>
        <p:sp>
          <p:nvSpPr>
            <p:cNvPr id="8" name="Line 301"/>
            <p:cNvSpPr>
              <a:spLocks noChangeShapeType="1"/>
            </p:cNvSpPr>
            <p:nvPr/>
          </p:nvSpPr>
          <p:spPr bwMode="auto">
            <a:xfrm>
              <a:off x="1976" y="3525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zh-CN" altLang="en-US" dirty="0"/>
              <a:t>由或非门构成的基本</a:t>
            </a:r>
            <a:r>
              <a:rPr lang="en-US" altLang="zh-CN" dirty="0"/>
              <a:t>RS</a:t>
            </a:r>
            <a:r>
              <a:rPr lang="zh-CN" altLang="en-US" dirty="0"/>
              <a:t>锁存器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基本</a:t>
            </a:r>
            <a:r>
              <a:rPr lang="en-US" altLang="zh-CN" dirty="0"/>
              <a:t>R-S</a:t>
            </a:r>
            <a:r>
              <a:rPr lang="zh-CN" altLang="en-US" dirty="0"/>
              <a:t>触发器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71600" y="2060848"/>
          <a:ext cx="1944216" cy="25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4" imgW="1574800" imgH="2044700" progId="Visio.Drawing.11">
                  <p:embed/>
                </p:oleObj>
              </mc:Choice>
              <mc:Fallback>
                <p:oleObj name="Visio" r:id="rId4" imgW="1574800" imgH="204470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060848"/>
                        <a:ext cx="1944216" cy="25290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148064" y="2647193"/>
          <a:ext cx="2016224" cy="135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6" imgW="1409700" imgH="952500" progId="Visio.Drawing.11">
                  <p:embed/>
                </p:oleObj>
              </mc:Choice>
              <mc:Fallback>
                <p:oleObj name="Visio" r:id="rId6" imgW="1409700" imgH="952500" progId="Visio.Drawing.11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647193"/>
                        <a:ext cx="2016224" cy="1356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同步并行置数（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Rd’=1,LD’=0</a:t>
            </a:r>
            <a:r>
              <a:rPr lang="zh-CN" altLang="en-US" dirty="0">
                <a:solidFill>
                  <a:schemeClr val="tx1"/>
                </a:solidFill>
              </a:rPr>
              <a:t>时）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71600" y="1268760"/>
          <a:ext cx="71548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Visio" r:id="rId4" imgW="6073140" imgH="4177030" progId="Visio.Drawing.11">
                  <p:embed/>
                </p:oleObj>
              </mc:Choice>
              <mc:Fallback>
                <p:oleObj name="Visio" r:id="rId4" imgW="6073140" imgH="417703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268760"/>
                        <a:ext cx="71548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529"/>
          <p:cNvGrpSpPr/>
          <p:nvPr/>
        </p:nvGrpSpPr>
        <p:grpSpPr bwMode="auto">
          <a:xfrm>
            <a:off x="487363" y="5085184"/>
            <a:ext cx="476250" cy="342900"/>
            <a:chOff x="236" y="2640"/>
            <a:chExt cx="300" cy="216"/>
          </a:xfrm>
        </p:grpSpPr>
        <p:sp>
          <p:nvSpPr>
            <p:cNvPr id="6" name="Line 326"/>
            <p:cNvSpPr>
              <a:spLocks noChangeShapeType="1"/>
            </p:cNvSpPr>
            <p:nvPr/>
          </p:nvSpPr>
          <p:spPr bwMode="auto">
            <a:xfrm>
              <a:off x="380" y="2640"/>
              <a:ext cx="1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327"/>
            <p:cNvSpPr>
              <a:spLocks noChangeShapeType="1"/>
            </p:cNvSpPr>
            <p:nvPr/>
          </p:nvSpPr>
          <p:spPr bwMode="auto">
            <a:xfrm>
              <a:off x="380" y="2698"/>
              <a:ext cx="0" cy="15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328"/>
            <p:cNvSpPr>
              <a:spLocks noChangeShapeType="1"/>
            </p:cNvSpPr>
            <p:nvPr/>
          </p:nvSpPr>
          <p:spPr bwMode="auto">
            <a:xfrm>
              <a:off x="236" y="2856"/>
              <a:ext cx="14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528"/>
            <p:cNvSpPr>
              <a:spLocks noChangeShapeType="1"/>
            </p:cNvSpPr>
            <p:nvPr/>
          </p:nvSpPr>
          <p:spPr bwMode="auto">
            <a:xfrm flipV="1">
              <a:off x="380" y="2640"/>
              <a:ext cx="2" cy="208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531"/>
          <p:cNvGrpSpPr/>
          <p:nvPr/>
        </p:nvGrpSpPr>
        <p:grpSpPr bwMode="auto">
          <a:xfrm>
            <a:off x="1990725" y="4509120"/>
            <a:ext cx="5995988" cy="415925"/>
            <a:chOff x="1254" y="2976"/>
            <a:chExt cx="3777" cy="262"/>
          </a:xfrm>
        </p:grpSpPr>
        <p:sp>
          <p:nvSpPr>
            <p:cNvPr id="11" name="Text Box 334"/>
            <p:cNvSpPr txBox="1">
              <a:spLocks noChangeArrowheads="1"/>
            </p:cNvSpPr>
            <p:nvPr/>
          </p:nvSpPr>
          <p:spPr bwMode="auto">
            <a:xfrm>
              <a:off x="1620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2" name="Text Box 335"/>
            <p:cNvSpPr txBox="1">
              <a:spLocks noChangeArrowheads="1"/>
            </p:cNvSpPr>
            <p:nvPr/>
          </p:nvSpPr>
          <p:spPr bwMode="auto">
            <a:xfrm>
              <a:off x="3777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3" name="Text Box 336"/>
            <p:cNvSpPr txBox="1">
              <a:spLocks noChangeArrowheads="1"/>
            </p:cNvSpPr>
            <p:nvPr/>
          </p:nvSpPr>
          <p:spPr bwMode="auto">
            <a:xfrm>
              <a:off x="4350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4" name="Text Box 337"/>
            <p:cNvSpPr txBox="1">
              <a:spLocks noChangeArrowheads="1"/>
            </p:cNvSpPr>
            <p:nvPr/>
          </p:nvSpPr>
          <p:spPr bwMode="auto">
            <a:xfrm>
              <a:off x="4815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5" name="Text Box 338"/>
            <p:cNvSpPr txBox="1">
              <a:spLocks noChangeArrowheads="1"/>
            </p:cNvSpPr>
            <p:nvPr/>
          </p:nvSpPr>
          <p:spPr bwMode="auto">
            <a:xfrm>
              <a:off x="2211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6" name="Text Box 339"/>
            <p:cNvSpPr txBox="1">
              <a:spLocks noChangeArrowheads="1"/>
            </p:cNvSpPr>
            <p:nvPr/>
          </p:nvSpPr>
          <p:spPr bwMode="auto">
            <a:xfrm>
              <a:off x="2700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7" name="Text Box 340"/>
            <p:cNvSpPr txBox="1">
              <a:spLocks noChangeArrowheads="1"/>
            </p:cNvSpPr>
            <p:nvPr/>
          </p:nvSpPr>
          <p:spPr bwMode="auto">
            <a:xfrm>
              <a:off x="3279" y="2988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  <p:sp>
          <p:nvSpPr>
            <p:cNvPr id="18" name="Text Box 341"/>
            <p:cNvSpPr txBox="1">
              <a:spLocks noChangeArrowheads="1"/>
            </p:cNvSpPr>
            <p:nvPr/>
          </p:nvSpPr>
          <p:spPr bwMode="auto">
            <a:xfrm>
              <a:off x="1254" y="2976"/>
              <a:ext cx="2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006600"/>
                  </a:solidFill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同步二进制加法计数器</a:t>
            </a:r>
          </a:p>
        </p:txBody>
      </p:sp>
      <p:graphicFrame>
        <p:nvGraphicFramePr>
          <p:cNvPr id="14" name="Object 343"/>
          <p:cNvGraphicFramePr>
            <a:graphicFrameLocks noChangeAspect="1"/>
          </p:cNvGraphicFramePr>
          <p:nvPr/>
        </p:nvGraphicFramePr>
        <p:xfrm>
          <a:off x="652463" y="1268760"/>
          <a:ext cx="7154862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Visio" r:id="rId4" imgW="6073140" imgH="4177030" progId="Visio.Drawing.11">
                  <p:embed/>
                </p:oleObj>
              </mc:Choice>
              <mc:Fallback>
                <p:oleObj name="Visio" r:id="rId4" imgW="6073140" imgH="4177030" progId="Visio.Drawing.11">
                  <p:embed/>
                  <p:pic>
                    <p:nvPicPr>
                      <p:cNvPr id="14" name="Object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268760"/>
                        <a:ext cx="7154862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356"/>
          <p:cNvGrpSpPr/>
          <p:nvPr/>
        </p:nvGrpSpPr>
        <p:grpSpPr bwMode="auto">
          <a:xfrm>
            <a:off x="900113" y="3603973"/>
            <a:ext cx="7018337" cy="2549525"/>
            <a:chOff x="567" y="2451"/>
            <a:chExt cx="4421" cy="1606"/>
          </a:xfrm>
        </p:grpSpPr>
        <p:sp>
          <p:nvSpPr>
            <p:cNvPr id="16" name="Text Box 346"/>
            <p:cNvSpPr txBox="1">
              <a:spLocks noChangeArrowheads="1"/>
            </p:cNvSpPr>
            <p:nvPr/>
          </p:nvSpPr>
          <p:spPr bwMode="auto">
            <a:xfrm>
              <a:off x="1007" y="3265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7" name="Text Box 349"/>
            <p:cNvSpPr txBox="1">
              <a:spLocks noChangeArrowheads="1"/>
            </p:cNvSpPr>
            <p:nvPr/>
          </p:nvSpPr>
          <p:spPr bwMode="auto">
            <a:xfrm>
              <a:off x="1074" y="3807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8" name="Text Box 345"/>
            <p:cNvSpPr txBox="1">
              <a:spLocks noChangeArrowheads="1"/>
            </p:cNvSpPr>
            <p:nvPr/>
          </p:nvSpPr>
          <p:spPr bwMode="auto">
            <a:xfrm>
              <a:off x="1534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9" name="Text Box 347"/>
            <p:cNvSpPr txBox="1">
              <a:spLocks noChangeArrowheads="1"/>
            </p:cNvSpPr>
            <p:nvPr/>
          </p:nvSpPr>
          <p:spPr bwMode="auto">
            <a:xfrm>
              <a:off x="2591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0" name="Text Box 348"/>
            <p:cNvSpPr txBox="1">
              <a:spLocks noChangeArrowheads="1"/>
            </p:cNvSpPr>
            <p:nvPr/>
          </p:nvSpPr>
          <p:spPr bwMode="auto">
            <a:xfrm>
              <a:off x="895" y="2451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1" name="Text Box 350"/>
            <p:cNvSpPr txBox="1">
              <a:spLocks noChangeArrowheads="1"/>
            </p:cNvSpPr>
            <p:nvPr/>
          </p:nvSpPr>
          <p:spPr bwMode="auto">
            <a:xfrm>
              <a:off x="1951" y="2466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2" name="Text Box 351"/>
            <p:cNvSpPr txBox="1">
              <a:spLocks noChangeArrowheads="1"/>
            </p:cNvSpPr>
            <p:nvPr/>
          </p:nvSpPr>
          <p:spPr bwMode="auto">
            <a:xfrm>
              <a:off x="4760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3" name="Text Box 352"/>
            <p:cNvSpPr txBox="1">
              <a:spLocks noChangeArrowheads="1"/>
            </p:cNvSpPr>
            <p:nvPr/>
          </p:nvSpPr>
          <p:spPr bwMode="auto">
            <a:xfrm>
              <a:off x="4102" y="2460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4" name="Text Box 353"/>
            <p:cNvSpPr txBox="1">
              <a:spLocks noChangeArrowheads="1"/>
            </p:cNvSpPr>
            <p:nvPr/>
          </p:nvSpPr>
          <p:spPr bwMode="auto">
            <a:xfrm>
              <a:off x="3668" y="2469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5" name="Text Box 354"/>
            <p:cNvSpPr txBox="1">
              <a:spLocks noChangeArrowheads="1"/>
            </p:cNvSpPr>
            <p:nvPr/>
          </p:nvSpPr>
          <p:spPr bwMode="auto">
            <a:xfrm>
              <a:off x="3032" y="2468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5" name="Text Box 349"/>
            <p:cNvSpPr txBox="1">
              <a:spLocks noChangeArrowheads="1"/>
            </p:cNvSpPr>
            <p:nvPr/>
          </p:nvSpPr>
          <p:spPr bwMode="auto">
            <a:xfrm>
              <a:off x="567" y="3792"/>
              <a:ext cx="2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aphicFrame>
        <p:nvGraphicFramePr>
          <p:cNvPr id="26" name="Object 357"/>
          <p:cNvGraphicFramePr>
            <a:graphicFrameLocks noChangeAspect="1"/>
          </p:cNvGraphicFramePr>
          <p:nvPr/>
        </p:nvGraphicFramePr>
        <p:xfrm>
          <a:off x="1751013" y="2429223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Visio" r:id="rId6" imgW="553085" imgH="722630" progId="Visio.Drawing.6">
                  <p:embed/>
                </p:oleObj>
              </mc:Choice>
              <mc:Fallback>
                <p:oleObj name="Visio" r:id="rId6" imgW="553085" imgH="722630" progId="Visio.Drawing.6">
                  <p:embed/>
                  <p:pic>
                    <p:nvPicPr>
                      <p:cNvPr id="26" name="Object 3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2429223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58"/>
          <p:cNvGraphicFramePr>
            <a:graphicFrameLocks noChangeAspect="1"/>
          </p:cNvGraphicFramePr>
          <p:nvPr/>
        </p:nvGraphicFramePr>
        <p:xfrm>
          <a:off x="3441700" y="241969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Visio" r:id="rId8" imgW="553085" imgH="722630" progId="Visio.Drawing.6">
                  <p:embed/>
                </p:oleObj>
              </mc:Choice>
              <mc:Fallback>
                <p:oleObj name="Visio" r:id="rId8" imgW="553085" imgH="722630" progId="Visio.Drawing.6">
                  <p:embed/>
                  <p:pic>
                    <p:nvPicPr>
                      <p:cNvPr id="27" name="Object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241969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59"/>
          <p:cNvGraphicFramePr>
            <a:graphicFrameLocks noChangeAspect="1"/>
          </p:cNvGraphicFramePr>
          <p:nvPr/>
        </p:nvGraphicFramePr>
        <p:xfrm>
          <a:off x="5149850" y="242604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Visio" r:id="rId10" imgW="553085" imgH="722630" progId="Visio.Drawing.6">
                  <p:embed/>
                </p:oleObj>
              </mc:Choice>
              <mc:Fallback>
                <p:oleObj name="Visio" r:id="rId10" imgW="553085" imgH="722630" progId="Visio.Drawing.6">
                  <p:embed/>
                  <p:pic>
                    <p:nvPicPr>
                      <p:cNvPr id="28" name="Object 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242604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60"/>
          <p:cNvGraphicFramePr>
            <a:graphicFrameLocks noChangeAspect="1"/>
          </p:cNvGraphicFramePr>
          <p:nvPr/>
        </p:nvGraphicFramePr>
        <p:xfrm>
          <a:off x="6851650" y="2413348"/>
          <a:ext cx="6445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Visio" r:id="rId12" imgW="553085" imgH="722630" progId="Visio.Drawing.6">
                  <p:embed/>
                </p:oleObj>
              </mc:Choice>
              <mc:Fallback>
                <p:oleObj name="Visio" r:id="rId12" imgW="553085" imgH="722630" progId="Visio.Drawing.6">
                  <p:embed/>
                  <p:pic>
                    <p:nvPicPr>
                      <p:cNvPr id="29" name="Object 3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1650" y="2413348"/>
                        <a:ext cx="644525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61"/>
          <p:cNvGraphicFramePr>
            <a:graphicFrameLocks noChangeAspect="1"/>
          </p:cNvGraphicFramePr>
          <p:nvPr/>
        </p:nvGraphicFramePr>
        <p:xfrm>
          <a:off x="1879600" y="3208685"/>
          <a:ext cx="5513388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Visio" r:id="rId14" imgW="4685030" imgH="1117600" progId="Visio.Drawing.6">
                  <p:embed/>
                </p:oleObj>
              </mc:Choice>
              <mc:Fallback>
                <p:oleObj name="Visio" r:id="rId14" imgW="4685030" imgH="1117600" progId="Visio.Drawing.6">
                  <p:embed/>
                  <p:pic>
                    <p:nvPicPr>
                      <p:cNvPr id="30" name="Object 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208685"/>
                        <a:ext cx="5513388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63"/>
          <p:cNvGraphicFramePr>
            <a:graphicFrameLocks noChangeAspect="1"/>
          </p:cNvGraphicFramePr>
          <p:nvPr/>
        </p:nvGraphicFramePr>
        <p:xfrm>
          <a:off x="2220913" y="3494435"/>
          <a:ext cx="125412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Visio" r:id="rId16" imgW="124460" imgH="248285" progId="Visio.Drawing.6">
                  <p:embed/>
                </p:oleObj>
              </mc:Choice>
              <mc:Fallback>
                <p:oleObj name="Visio" r:id="rId16" imgW="124460" imgH="248285" progId="Visio.Drawing.6">
                  <p:embed/>
                  <p:pic>
                    <p:nvPicPr>
                      <p:cNvPr id="31" name="Object 3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3494435"/>
                        <a:ext cx="125412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66"/>
          <p:cNvGraphicFramePr>
            <a:graphicFrameLocks noChangeAspect="1"/>
          </p:cNvGraphicFramePr>
          <p:nvPr/>
        </p:nvGraphicFramePr>
        <p:xfrm>
          <a:off x="1727200" y="1508473"/>
          <a:ext cx="2159000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Visio" r:id="rId18" imgW="1840230" imgH="3499485" progId="Visio.Drawing.11">
                  <p:embed/>
                </p:oleObj>
              </mc:Choice>
              <mc:Fallback>
                <p:oleObj name="Visio" r:id="rId18" imgW="1840230" imgH="3499485" progId="Visio.Drawing.11">
                  <p:embed/>
                  <p:pic>
                    <p:nvPicPr>
                      <p:cNvPr id="32" name="Object 3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1508473"/>
                        <a:ext cx="2159000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67"/>
          <p:cNvGraphicFramePr>
            <a:graphicFrameLocks noChangeAspect="1"/>
          </p:cNvGraphicFramePr>
          <p:nvPr/>
        </p:nvGraphicFramePr>
        <p:xfrm>
          <a:off x="3425825" y="1521173"/>
          <a:ext cx="2332038" cy="41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Visio" r:id="rId20" imgW="1986915" imgH="3522345" progId="Visio.Drawing.11">
                  <p:embed/>
                </p:oleObj>
              </mc:Choice>
              <mc:Fallback>
                <p:oleObj name="Visio" r:id="rId20" imgW="1986915" imgH="3522345" progId="Visio.Drawing.11">
                  <p:embed/>
                  <p:pic>
                    <p:nvPicPr>
                      <p:cNvPr id="33" name="Object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1521173"/>
                        <a:ext cx="2332038" cy="414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68"/>
          <p:cNvGraphicFramePr>
            <a:graphicFrameLocks noChangeAspect="1"/>
          </p:cNvGraphicFramePr>
          <p:nvPr/>
        </p:nvGraphicFramePr>
        <p:xfrm>
          <a:off x="5138738" y="1517998"/>
          <a:ext cx="2332037" cy="41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Visio" r:id="rId22" imgW="1986915" imgH="3522345" progId="Visio.Drawing.11">
                  <p:embed/>
                </p:oleObj>
              </mc:Choice>
              <mc:Fallback>
                <p:oleObj name="Visio" r:id="rId22" imgW="1986915" imgH="3522345" progId="Visio.Drawing.11">
                  <p:embed/>
                  <p:pic>
                    <p:nvPicPr>
                      <p:cNvPr id="34" name="Object 3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1517998"/>
                        <a:ext cx="2332037" cy="414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保持功能</a:t>
            </a:r>
          </a:p>
        </p:txBody>
      </p:sp>
      <p:graphicFrame>
        <p:nvGraphicFramePr>
          <p:cNvPr id="4" name="Object 324"/>
          <p:cNvGraphicFramePr>
            <a:graphicFrameLocks noChangeAspect="1"/>
          </p:cNvGraphicFramePr>
          <p:nvPr/>
        </p:nvGraphicFramePr>
        <p:xfrm>
          <a:off x="728414" y="1177454"/>
          <a:ext cx="7154863" cy="491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Visio" r:id="rId4" imgW="6073140" imgH="4177030" progId="Visio.Drawing.6">
                  <p:embed/>
                </p:oleObj>
              </mc:Choice>
              <mc:Fallback>
                <p:oleObj name="Visio" r:id="rId4" imgW="6073140" imgH="4177030" progId="Visio.Drawing.6">
                  <p:embed/>
                  <p:pic>
                    <p:nvPicPr>
                      <p:cNvPr id="4" name="Object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414" y="1177454"/>
                        <a:ext cx="7154863" cy="491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10"/>
          <p:cNvSpPr txBox="1">
            <a:spLocks noChangeArrowheads="1"/>
          </p:cNvSpPr>
          <p:nvPr/>
        </p:nvSpPr>
        <p:spPr bwMode="auto">
          <a:xfrm>
            <a:off x="7281614" y="764704"/>
            <a:ext cx="146685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进位输出</a:t>
            </a:r>
          </a:p>
        </p:txBody>
      </p:sp>
      <p:grpSp>
        <p:nvGrpSpPr>
          <p:cNvPr id="12" name="Group 327"/>
          <p:cNvGrpSpPr/>
          <p:nvPr/>
        </p:nvGrpSpPr>
        <p:grpSpPr bwMode="auto">
          <a:xfrm>
            <a:off x="1825377" y="2763367"/>
            <a:ext cx="5430837" cy="415925"/>
            <a:chOff x="955" y="1979"/>
            <a:chExt cx="3421" cy="262"/>
          </a:xfrm>
        </p:grpSpPr>
        <p:sp>
          <p:nvSpPr>
            <p:cNvPr id="13" name="Text Box 312"/>
            <p:cNvSpPr txBox="1">
              <a:spLocks noChangeArrowheads="1"/>
            </p:cNvSpPr>
            <p:nvPr/>
          </p:nvSpPr>
          <p:spPr bwMode="auto">
            <a:xfrm>
              <a:off x="955" y="1991"/>
              <a:ext cx="1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" name="Text Box 313"/>
            <p:cNvSpPr txBox="1">
              <a:spLocks noChangeArrowheads="1"/>
            </p:cNvSpPr>
            <p:nvPr/>
          </p:nvSpPr>
          <p:spPr bwMode="auto">
            <a:xfrm>
              <a:off x="2032" y="1991"/>
              <a:ext cx="2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" name="Text Box 314"/>
            <p:cNvSpPr txBox="1">
              <a:spLocks noChangeArrowheads="1"/>
            </p:cNvSpPr>
            <p:nvPr/>
          </p:nvSpPr>
          <p:spPr bwMode="auto">
            <a:xfrm>
              <a:off x="3130" y="1991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" name="Text Box 315"/>
            <p:cNvSpPr txBox="1">
              <a:spLocks noChangeArrowheads="1"/>
            </p:cNvSpPr>
            <p:nvPr/>
          </p:nvSpPr>
          <p:spPr bwMode="auto">
            <a:xfrm>
              <a:off x="4177" y="1979"/>
              <a:ext cx="1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</a:rPr>
                <a:t>0</a:t>
              </a:r>
            </a:p>
          </p:txBody>
        </p:sp>
      </p:grpSp>
      <p:graphicFrame>
        <p:nvGraphicFramePr>
          <p:cNvPr id="17" name="Object 325"/>
          <p:cNvGraphicFramePr>
            <a:graphicFrameLocks noChangeAspect="1"/>
          </p:cNvGraphicFramePr>
          <p:nvPr/>
        </p:nvGraphicFramePr>
        <p:xfrm>
          <a:off x="2190502" y="3549179"/>
          <a:ext cx="6430962" cy="217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Visio" r:id="rId6" imgW="5452745" imgH="1851660" progId="Visio.Drawing.6">
                  <p:embed/>
                </p:oleObj>
              </mc:Choice>
              <mc:Fallback>
                <p:oleObj name="Visio" r:id="rId6" imgW="5452745" imgH="1851660" progId="Visio.Drawing.6">
                  <p:embed/>
                  <p:pic>
                    <p:nvPicPr>
                      <p:cNvPr id="17" name="Object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502" y="3549179"/>
                        <a:ext cx="6430962" cy="217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26"/>
          <p:cNvSpPr txBox="1">
            <a:spLocks noChangeArrowheads="1"/>
          </p:cNvSpPr>
          <p:nvPr/>
        </p:nvSpPr>
        <p:spPr bwMode="auto">
          <a:xfrm>
            <a:off x="8129339" y="4982692"/>
            <a:ext cx="315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9" name="Object 328"/>
          <p:cNvGraphicFramePr>
            <a:graphicFrameLocks noChangeAspect="1"/>
          </p:cNvGraphicFramePr>
          <p:nvPr/>
        </p:nvGraphicFramePr>
        <p:xfrm>
          <a:off x="6897439" y="1225079"/>
          <a:ext cx="1514475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Visio" r:id="rId8" imgW="1297940" imgH="3589655" progId="Visio.Drawing.6">
                  <p:embed/>
                </p:oleObj>
              </mc:Choice>
              <mc:Fallback>
                <p:oleObj name="Visio" r:id="rId8" imgW="1297940" imgH="3589655" progId="Visio.Drawing.6">
                  <p:embed/>
                  <p:pic>
                    <p:nvPicPr>
                      <p:cNvPr id="19" name="Object 3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439" y="1225079"/>
                        <a:ext cx="1514475" cy="422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位同步二进制可逆计数器</a:t>
            </a:r>
            <a:r>
              <a:rPr lang="en-US" altLang="zh-CN" dirty="0"/>
              <a:t>74191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3568" y="1268760"/>
          <a:ext cx="7164661" cy="319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Visio" r:id="rId4" imgW="5003800" imgH="2260600" progId="Visio.Drawing.11">
                  <p:embed/>
                </p:oleObj>
              </mc:Choice>
              <mc:Fallback>
                <p:oleObj name="Visio" r:id="rId4" imgW="5003800" imgH="22606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683568" y="1268760"/>
                        <a:ext cx="7164661" cy="3193772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0" y="4509120"/>
            <a:ext cx="8280400" cy="1512888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其中：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LD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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－异步置数端；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S 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－计数控制端                   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U / D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－加减计数控制端；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 / B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－进位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/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借位输出端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～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－预置数输入端；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～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－计数输出端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位同步二进制可逆计数器</a:t>
            </a:r>
            <a:r>
              <a:rPr lang="en-US" altLang="zh-CN" dirty="0"/>
              <a:t>74191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4213" y="1268413"/>
          <a:ext cx="7164387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Visio" r:id="rId4" imgW="5003800" imgH="2260600" progId="Visio.Drawing.11">
                  <p:embed/>
                </p:oleObj>
              </mc:Choice>
              <mc:Fallback>
                <p:oleObj name="Visio" r:id="rId4" imgW="5003800" imgH="22606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7164387" cy="319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23850" y="4581128"/>
            <a:ext cx="8569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I</a:t>
            </a:r>
            <a:r>
              <a:rPr kumimoji="1" lang="zh-CN" altLang="en-US" sz="2400" dirty="0"/>
              <a:t>－计数脉冲输入端，上升沿动作</a:t>
            </a:r>
            <a:r>
              <a:rPr kumimoji="1" lang="en-US" altLang="zh-CN" sz="2400" dirty="0"/>
              <a:t>;</a:t>
            </a:r>
            <a:r>
              <a:rPr kumimoji="1" lang="zh-CN" altLang="en-US" sz="2400" dirty="0"/>
              <a:t>，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O</a:t>
            </a:r>
            <a:r>
              <a:rPr kumimoji="1" lang="zh-CN" altLang="en-US" sz="2400" dirty="0"/>
              <a:t>－串行时钟输出端，它等于（</a:t>
            </a:r>
            <a:r>
              <a:rPr kumimoji="1" lang="en-US" altLang="zh-CN" sz="2400" i="1" dirty="0"/>
              <a:t>CLK </a:t>
            </a:r>
            <a:r>
              <a:rPr kumimoji="1" lang="en-US" altLang="zh-CN" sz="2400" dirty="0">
                <a:sym typeface="Symbol" panose="05050102010706020507" pitchFamily="18" charset="2"/>
              </a:rPr>
              <a:t></a:t>
            </a:r>
            <a:r>
              <a:rPr kumimoji="1" lang="en-US" altLang="zh-CN" sz="2400" baseline="-25000" dirty="0"/>
              <a:t>I</a:t>
            </a:r>
            <a:r>
              <a:rPr kumimoji="1" lang="en-US" altLang="zh-CN" sz="2400" dirty="0">
                <a:cs typeface="Times New Roman" panose="02020603050405020304" pitchFamily="18" charset="0"/>
              </a:rPr>
              <a:t>·S</a:t>
            </a:r>
            <a:r>
              <a:rPr kumimoji="1" lang="en-US" altLang="zh-CN" sz="2400" dirty="0"/>
              <a:t>·C/B)</a:t>
            </a:r>
            <a:r>
              <a:rPr kumimoji="1" lang="en-US" altLang="zh-CN" sz="2400" dirty="0">
                <a:sym typeface="Symbol" panose="05050102010706020507" pitchFamily="18" charset="2"/>
              </a:rPr>
              <a:t></a:t>
            </a:r>
            <a:r>
              <a:rPr kumimoji="1" lang="zh-CN" altLang="en-US" sz="2400" dirty="0">
                <a:sym typeface="Symbol" panose="05050102010706020507" pitchFamily="18" charset="2"/>
              </a:rPr>
              <a:t>，即允许计数，且</a:t>
            </a:r>
            <a:r>
              <a:rPr kumimoji="1" lang="zh-CN" altLang="en-US" sz="2400" dirty="0"/>
              <a:t>当</a:t>
            </a:r>
            <a:r>
              <a:rPr kumimoji="1" lang="en-US" altLang="zh-CN" sz="2400" dirty="0"/>
              <a:t>C/B=1</a:t>
            </a:r>
            <a:r>
              <a:rPr kumimoji="1" lang="zh-CN" altLang="en-US" sz="2400" dirty="0"/>
              <a:t>时，在下一个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I</a:t>
            </a:r>
            <a:r>
              <a:rPr kumimoji="1" lang="zh-CN" altLang="en-US" sz="2400" dirty="0"/>
              <a:t>上升沿到达前</a:t>
            </a:r>
            <a:r>
              <a:rPr kumimoji="1" lang="en-US" altLang="zh-CN" sz="2400" i="1" dirty="0"/>
              <a:t>CLK</a:t>
            </a:r>
            <a:r>
              <a:rPr kumimoji="1" lang="en-US" altLang="zh-CN" sz="2400" baseline="-25000" dirty="0"/>
              <a:t>O</a:t>
            </a:r>
            <a:r>
              <a:rPr kumimoji="1" lang="zh-CN" altLang="en-US" sz="2400" dirty="0"/>
              <a:t>端有一个负脉冲输出。</a:t>
            </a:r>
            <a:endParaRPr kumimoji="1"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双时钟加</a:t>
            </a:r>
            <a:r>
              <a:rPr lang="en-US" altLang="zh-CN" dirty="0"/>
              <a:t>/</a:t>
            </a:r>
            <a:r>
              <a:rPr lang="zh-CN" altLang="en-US" dirty="0"/>
              <a:t>减计数器</a:t>
            </a:r>
            <a:r>
              <a:rPr lang="en-US" altLang="zh-CN" dirty="0"/>
              <a:t>74193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1520" y="1772816"/>
          <a:ext cx="8424862" cy="375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Visio" r:id="rId4" imgW="5003800" imgH="2260600" progId="Visio.Drawing.11">
                  <p:embed/>
                </p:oleObj>
              </mc:Choice>
              <mc:Fallback>
                <p:oleObj name="Visio" r:id="rId4" imgW="5003800" imgH="2260600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l="2083" r="2380" b="5632"/>
                      <a:stretch>
                        <a:fillRect/>
                      </a:stretch>
                    </p:blipFill>
                    <p:spPr bwMode="auto">
                      <a:xfrm>
                        <a:off x="251520" y="1772816"/>
                        <a:ext cx="8424862" cy="3754438"/>
                      </a:xfrm>
                      <a:prstGeom prst="rect">
                        <a:avLst/>
                      </a:prstGeom>
                      <a:noFill/>
                      <a:ln w="57150" cap="sq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91688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位二进制异步加法计数器上修改而成，要跳过</a:t>
            </a:r>
            <a:r>
              <a:rPr lang="en-US" altLang="zh-CN" dirty="0"/>
              <a:t>1010 ~ 1111</a:t>
            </a:r>
            <a:r>
              <a:rPr lang="zh-CN" altLang="en-US" dirty="0"/>
              <a:t>这六个状态。</a:t>
            </a:r>
            <a:endParaRPr lang="en-US" altLang="zh-CN" dirty="0"/>
          </a:p>
          <a:p>
            <a:r>
              <a:rPr lang="zh-CN" altLang="en-US" sz="2800" dirty="0"/>
              <a:t>使用下降沿</a:t>
            </a:r>
            <a:r>
              <a:rPr lang="en-US" altLang="zh-CN" sz="2800" dirty="0"/>
              <a:t>JK</a:t>
            </a:r>
            <a:r>
              <a:rPr lang="zh-CN" altLang="en-US" sz="2800" dirty="0"/>
              <a:t>触发器实现；</a:t>
            </a:r>
            <a:endParaRPr lang="en-US" altLang="zh-CN" sz="2800" dirty="0"/>
          </a:p>
          <a:p>
            <a:r>
              <a:rPr lang="zh-CN" altLang="en-US" sz="2800" dirty="0"/>
              <a:t>特性方程：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异步十进制计数器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508104" y="2060848"/>
          <a:ext cx="2664295" cy="4392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CP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altLang="zh-CN" sz="1400" baseline="0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en-US" altLang="zh-CN" sz="1400" baseline="0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altLang="zh-CN" sz="1400" baseline="0" dirty="0">
                          <a:solidFill>
                            <a:sysClr val="windowText" lastClr="000000"/>
                          </a:solidFill>
                        </a:rPr>
                        <a:t>Q</a:t>
                      </a:r>
                      <a:r>
                        <a:rPr lang="en-US" altLang="zh-CN" sz="1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进位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0001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0010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0011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0100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0101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0110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0111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1001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0000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6228184" y="2564904"/>
            <a:ext cx="0" cy="338437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6987822" y="2573867"/>
            <a:ext cx="316089" cy="3307644"/>
          </a:xfrm>
          <a:custGeom>
            <a:avLst/>
            <a:gdLst>
              <a:gd name="connsiteX0" fmla="*/ 67734 w 316089"/>
              <a:gd name="connsiteY0" fmla="*/ 3307644 h 3307644"/>
              <a:gd name="connsiteX1" fmla="*/ 304800 w 316089"/>
              <a:gd name="connsiteY1" fmla="*/ 3307644 h 3307644"/>
              <a:gd name="connsiteX2" fmla="*/ 316089 w 316089"/>
              <a:gd name="connsiteY2" fmla="*/ 0 h 3307644"/>
              <a:gd name="connsiteX3" fmla="*/ 0 w 316089"/>
              <a:gd name="connsiteY3" fmla="*/ 0 h 330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089" h="3307644">
                <a:moveTo>
                  <a:pt x="67734" y="3307644"/>
                </a:moveTo>
                <a:lnTo>
                  <a:pt x="304800" y="3307644"/>
                </a:lnTo>
                <a:lnTo>
                  <a:pt x="316089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71600" y="3573016"/>
          <a:ext cx="4356484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公式" r:id="rId4" imgW="30175200" imgH="5486400" progId="Equation.3">
                  <p:embed/>
                </p:oleObj>
              </mc:Choice>
              <mc:Fallback>
                <p:oleObj name="公式" r:id="rId4" imgW="30175200" imgH="5486400" progId="Equation.3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573016"/>
                        <a:ext cx="4356484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波形分析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6601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191911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445957" y="1919110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987824" y="1919110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52969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075052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59467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136868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689931" y="1919111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17226" y="1919109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2780" y="1919109"/>
            <a:ext cx="0" cy="3526113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5576" y="24928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grpSp>
        <p:nvGrpSpPr>
          <p:cNvPr id="59" name="组合 58"/>
          <p:cNvGrpSpPr/>
          <p:nvPr/>
        </p:nvGrpSpPr>
        <p:grpSpPr>
          <a:xfrm>
            <a:off x="1377244" y="1206483"/>
            <a:ext cx="6219092" cy="712628"/>
            <a:chOff x="1377244" y="1206483"/>
            <a:chExt cx="6219092" cy="7126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377244" y="1206483"/>
              <a:ext cx="6219092" cy="712628"/>
              <a:chOff x="1377244" y="1206483"/>
              <a:chExt cx="6219092" cy="712628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137724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1919111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244595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298782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3529691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06794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460619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5148064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5686317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6247479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785732" y="1512711"/>
                <a:ext cx="541867" cy="406400"/>
              </a:xfrm>
              <a:custGeom>
                <a:avLst/>
                <a:gdLst>
                  <a:gd name="connsiteX0" fmla="*/ 0 w 541867"/>
                  <a:gd name="connsiteY0" fmla="*/ 395111 h 406400"/>
                  <a:gd name="connsiteX1" fmla="*/ 259645 w 541867"/>
                  <a:gd name="connsiteY1" fmla="*/ 395111 h 406400"/>
                  <a:gd name="connsiteX2" fmla="*/ 259645 w 541867"/>
                  <a:gd name="connsiteY2" fmla="*/ 0 h 406400"/>
                  <a:gd name="connsiteX3" fmla="*/ 541867 w 541867"/>
                  <a:gd name="connsiteY3" fmla="*/ 0 h 406400"/>
                  <a:gd name="connsiteX4" fmla="*/ 541867 w 541867"/>
                  <a:gd name="connsiteY4" fmla="*/ 406400 h 406400"/>
                  <a:gd name="connsiteX5" fmla="*/ 541867 w 541867"/>
                  <a:gd name="connsiteY5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867" h="406400">
                    <a:moveTo>
                      <a:pt x="0" y="395111"/>
                    </a:moveTo>
                    <a:lnTo>
                      <a:pt x="259645" y="395111"/>
                    </a:lnTo>
                    <a:lnTo>
                      <a:pt x="259645" y="0"/>
                    </a:lnTo>
                    <a:lnTo>
                      <a:pt x="541867" y="0"/>
                    </a:lnTo>
                    <a:lnTo>
                      <a:pt x="541867" y="406400"/>
                    </a:lnTo>
                    <a:lnTo>
                      <a:pt x="541867" y="40640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7327599" y="1919111"/>
                <a:ext cx="268737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619672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34897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57284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199151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744512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275657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817524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59391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916939" y="1206483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2200" y="1206483"/>
                <a:ext cx="476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</a:t>
                </a:r>
                <a:endParaRPr lang="zh-CN" altLang="en-US" dirty="0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919111" y="1512711"/>
              <a:ext cx="4860386" cy="369256"/>
              <a:chOff x="1919111" y="1512711"/>
              <a:chExt cx="4860386" cy="369256"/>
            </a:xfrm>
          </p:grpSpPr>
          <p:cxnSp>
            <p:nvCxnSpPr>
              <p:cNvPr id="48" name="直接箭头连接符 47"/>
              <p:cNvCxnSpPr>
                <a:stCxn id="8" idx="3"/>
              </p:cNvCxnSpPr>
              <p:nvPr/>
            </p:nvCxnSpPr>
            <p:spPr>
              <a:xfrm>
                <a:off x="1919111" y="1512711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2460978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>
                <a:off x="2976535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3529691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>
                <a:off x="4067944" y="1523999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>
                <a:off x="4598852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>
                <a:off x="5141049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>
                <a:off x="5686317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6228184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/>
            </p:nvCxnSpPr>
            <p:spPr>
              <a:xfrm>
                <a:off x="6779497" y="1549854"/>
                <a:ext cx="0" cy="332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/>
          <p:cNvSpPr txBox="1"/>
          <p:nvPr/>
        </p:nvSpPr>
        <p:spPr>
          <a:xfrm>
            <a:off x="755576" y="323022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endParaRPr lang="zh-CN" altLang="en-US" dirty="0"/>
          </a:p>
        </p:txBody>
      </p:sp>
      <p:grpSp>
        <p:nvGrpSpPr>
          <p:cNvPr id="67" name="组合 66"/>
          <p:cNvGrpSpPr/>
          <p:nvPr/>
        </p:nvGrpSpPr>
        <p:grpSpPr>
          <a:xfrm>
            <a:off x="1320800" y="2246489"/>
            <a:ext cx="6050844" cy="508000"/>
            <a:chOff x="1320800" y="2246489"/>
            <a:chExt cx="6050844" cy="508000"/>
          </a:xfrm>
        </p:grpSpPr>
        <p:sp>
          <p:nvSpPr>
            <p:cNvPr id="46" name="任意多边形 45"/>
            <p:cNvSpPr/>
            <p:nvPr/>
          </p:nvSpPr>
          <p:spPr>
            <a:xfrm>
              <a:off x="1320800" y="2246489"/>
              <a:ext cx="6050844" cy="508000"/>
            </a:xfrm>
            <a:custGeom>
              <a:avLst/>
              <a:gdLst>
                <a:gd name="connsiteX0" fmla="*/ 0 w 6050844"/>
                <a:gd name="connsiteY0" fmla="*/ 462844 h 508000"/>
                <a:gd name="connsiteX1" fmla="*/ 609600 w 6050844"/>
                <a:gd name="connsiteY1" fmla="*/ 462844 h 508000"/>
                <a:gd name="connsiteX2" fmla="*/ 609600 w 6050844"/>
                <a:gd name="connsiteY2" fmla="*/ 33867 h 508000"/>
                <a:gd name="connsiteX3" fmla="*/ 1140178 w 6050844"/>
                <a:gd name="connsiteY3" fmla="*/ 33867 h 508000"/>
                <a:gd name="connsiteX4" fmla="*/ 1140178 w 6050844"/>
                <a:gd name="connsiteY4" fmla="*/ 485422 h 508000"/>
                <a:gd name="connsiteX5" fmla="*/ 1682044 w 6050844"/>
                <a:gd name="connsiteY5" fmla="*/ 485422 h 508000"/>
                <a:gd name="connsiteX6" fmla="*/ 1682044 w 6050844"/>
                <a:gd name="connsiteY6" fmla="*/ 22578 h 508000"/>
                <a:gd name="connsiteX7" fmla="*/ 2223911 w 6050844"/>
                <a:gd name="connsiteY7" fmla="*/ 22578 h 508000"/>
                <a:gd name="connsiteX8" fmla="*/ 2235200 w 6050844"/>
                <a:gd name="connsiteY8" fmla="*/ 485422 h 508000"/>
                <a:gd name="connsiteX9" fmla="*/ 2765778 w 6050844"/>
                <a:gd name="connsiteY9" fmla="*/ 485422 h 508000"/>
                <a:gd name="connsiteX10" fmla="*/ 2754489 w 6050844"/>
                <a:gd name="connsiteY10" fmla="*/ 22578 h 508000"/>
                <a:gd name="connsiteX11" fmla="*/ 3285067 w 6050844"/>
                <a:gd name="connsiteY11" fmla="*/ 22578 h 508000"/>
                <a:gd name="connsiteX12" fmla="*/ 3296356 w 6050844"/>
                <a:gd name="connsiteY12" fmla="*/ 508000 h 508000"/>
                <a:gd name="connsiteX13" fmla="*/ 3826933 w 6050844"/>
                <a:gd name="connsiteY13" fmla="*/ 508000 h 508000"/>
                <a:gd name="connsiteX14" fmla="*/ 3815644 w 6050844"/>
                <a:gd name="connsiteY14" fmla="*/ 22578 h 508000"/>
                <a:gd name="connsiteX15" fmla="*/ 4380089 w 6050844"/>
                <a:gd name="connsiteY15" fmla="*/ 22578 h 508000"/>
                <a:gd name="connsiteX16" fmla="*/ 4380089 w 6050844"/>
                <a:gd name="connsiteY16" fmla="*/ 496711 h 508000"/>
                <a:gd name="connsiteX17" fmla="*/ 4910667 w 6050844"/>
                <a:gd name="connsiteY17" fmla="*/ 496711 h 508000"/>
                <a:gd name="connsiteX18" fmla="*/ 4910667 w 6050844"/>
                <a:gd name="connsiteY18" fmla="*/ 0 h 508000"/>
                <a:gd name="connsiteX19" fmla="*/ 5486400 w 6050844"/>
                <a:gd name="connsiteY19" fmla="*/ 0 h 508000"/>
                <a:gd name="connsiteX20" fmla="*/ 5486400 w 6050844"/>
                <a:gd name="connsiteY20" fmla="*/ 496711 h 508000"/>
                <a:gd name="connsiteX21" fmla="*/ 6050844 w 6050844"/>
                <a:gd name="connsiteY21" fmla="*/ 496711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844" h="508000">
                  <a:moveTo>
                    <a:pt x="0" y="462844"/>
                  </a:moveTo>
                  <a:lnTo>
                    <a:pt x="609600" y="462844"/>
                  </a:lnTo>
                  <a:lnTo>
                    <a:pt x="609600" y="33867"/>
                  </a:lnTo>
                  <a:lnTo>
                    <a:pt x="1140178" y="33867"/>
                  </a:lnTo>
                  <a:lnTo>
                    <a:pt x="1140178" y="485422"/>
                  </a:lnTo>
                  <a:lnTo>
                    <a:pt x="1682044" y="485422"/>
                  </a:lnTo>
                  <a:lnTo>
                    <a:pt x="1682044" y="22578"/>
                  </a:lnTo>
                  <a:lnTo>
                    <a:pt x="2223911" y="22578"/>
                  </a:lnTo>
                  <a:lnTo>
                    <a:pt x="2235200" y="485422"/>
                  </a:lnTo>
                  <a:lnTo>
                    <a:pt x="2765778" y="485422"/>
                  </a:lnTo>
                  <a:lnTo>
                    <a:pt x="2754489" y="22578"/>
                  </a:lnTo>
                  <a:lnTo>
                    <a:pt x="3285067" y="22578"/>
                  </a:lnTo>
                  <a:lnTo>
                    <a:pt x="3296356" y="508000"/>
                  </a:lnTo>
                  <a:lnTo>
                    <a:pt x="3826933" y="508000"/>
                  </a:lnTo>
                  <a:lnTo>
                    <a:pt x="3815644" y="22578"/>
                  </a:lnTo>
                  <a:lnTo>
                    <a:pt x="4380089" y="22578"/>
                  </a:lnTo>
                  <a:lnTo>
                    <a:pt x="4380089" y="496711"/>
                  </a:lnTo>
                  <a:lnTo>
                    <a:pt x="4910667" y="496711"/>
                  </a:lnTo>
                  <a:lnTo>
                    <a:pt x="4910667" y="0"/>
                  </a:lnTo>
                  <a:lnTo>
                    <a:pt x="5486400" y="0"/>
                  </a:lnTo>
                  <a:lnTo>
                    <a:pt x="5486400" y="496711"/>
                  </a:lnTo>
                  <a:lnTo>
                    <a:pt x="6050844" y="496711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>
              <a:stCxn id="46" idx="3"/>
            </p:cNvCxnSpPr>
            <p:nvPr/>
          </p:nvCxnSpPr>
          <p:spPr>
            <a:xfrm flipH="1">
              <a:off x="2445957" y="228035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H="1">
              <a:off x="3529691" y="228035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02300" y="2294293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5689931" y="2301886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6785732" y="2294293"/>
              <a:ext cx="15021" cy="397206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1309511" y="2991556"/>
            <a:ext cx="6073422" cy="485422"/>
            <a:chOff x="1309511" y="2991556"/>
            <a:chExt cx="6073422" cy="485422"/>
          </a:xfrm>
        </p:grpSpPr>
        <p:sp>
          <p:nvSpPr>
            <p:cNvPr id="68" name="任意多边形 67"/>
            <p:cNvSpPr/>
            <p:nvPr/>
          </p:nvSpPr>
          <p:spPr>
            <a:xfrm>
              <a:off x="1309511" y="2991556"/>
              <a:ext cx="6039556" cy="485422"/>
            </a:xfrm>
            <a:custGeom>
              <a:avLst/>
              <a:gdLst>
                <a:gd name="connsiteX0" fmla="*/ 0 w 6039556"/>
                <a:gd name="connsiteY0" fmla="*/ 474133 h 485422"/>
                <a:gd name="connsiteX1" fmla="*/ 1162756 w 6039556"/>
                <a:gd name="connsiteY1" fmla="*/ 474133 h 485422"/>
                <a:gd name="connsiteX2" fmla="*/ 1162756 w 6039556"/>
                <a:gd name="connsiteY2" fmla="*/ 0 h 485422"/>
                <a:gd name="connsiteX3" fmla="*/ 2246489 w 6039556"/>
                <a:gd name="connsiteY3" fmla="*/ 0 h 485422"/>
                <a:gd name="connsiteX4" fmla="*/ 2246489 w 6039556"/>
                <a:gd name="connsiteY4" fmla="*/ 462844 h 485422"/>
                <a:gd name="connsiteX5" fmla="*/ 3296356 w 6039556"/>
                <a:gd name="connsiteY5" fmla="*/ 462844 h 485422"/>
                <a:gd name="connsiteX6" fmla="*/ 3296356 w 6039556"/>
                <a:gd name="connsiteY6" fmla="*/ 22577 h 485422"/>
                <a:gd name="connsiteX7" fmla="*/ 4391378 w 6039556"/>
                <a:gd name="connsiteY7" fmla="*/ 22577 h 485422"/>
                <a:gd name="connsiteX8" fmla="*/ 4391378 w 6039556"/>
                <a:gd name="connsiteY8" fmla="*/ 485422 h 485422"/>
                <a:gd name="connsiteX9" fmla="*/ 6039556 w 6039556"/>
                <a:gd name="connsiteY9" fmla="*/ 485422 h 48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9556" h="485422">
                  <a:moveTo>
                    <a:pt x="0" y="474133"/>
                  </a:moveTo>
                  <a:lnTo>
                    <a:pt x="1162756" y="474133"/>
                  </a:lnTo>
                  <a:lnTo>
                    <a:pt x="1162756" y="0"/>
                  </a:lnTo>
                  <a:lnTo>
                    <a:pt x="2246489" y="0"/>
                  </a:lnTo>
                  <a:lnTo>
                    <a:pt x="2246489" y="462844"/>
                  </a:lnTo>
                  <a:lnTo>
                    <a:pt x="3296356" y="462844"/>
                  </a:lnTo>
                  <a:lnTo>
                    <a:pt x="3296356" y="22577"/>
                  </a:lnTo>
                  <a:lnTo>
                    <a:pt x="4391378" y="22577"/>
                  </a:lnTo>
                  <a:lnTo>
                    <a:pt x="4391378" y="485422"/>
                  </a:lnTo>
                  <a:lnTo>
                    <a:pt x="6039556" y="485422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784622" y="3025422"/>
              <a:ext cx="598311" cy="440267"/>
            </a:xfrm>
            <a:custGeom>
              <a:avLst/>
              <a:gdLst>
                <a:gd name="connsiteX0" fmla="*/ 0 w 598311"/>
                <a:gd name="connsiteY0" fmla="*/ 440267 h 440267"/>
                <a:gd name="connsiteX1" fmla="*/ 0 w 598311"/>
                <a:gd name="connsiteY1" fmla="*/ 0 h 440267"/>
                <a:gd name="connsiteX2" fmla="*/ 598311 w 598311"/>
                <a:gd name="connsiteY2" fmla="*/ 0 h 44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311" h="440267">
                  <a:moveTo>
                    <a:pt x="0" y="440267"/>
                  </a:moveTo>
                  <a:lnTo>
                    <a:pt x="0" y="0"/>
                  </a:lnTo>
                  <a:lnTo>
                    <a:pt x="59831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55576" y="395918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72" name="任意多边形 71"/>
          <p:cNvSpPr/>
          <p:nvPr/>
        </p:nvSpPr>
        <p:spPr>
          <a:xfrm>
            <a:off x="1332089" y="3714044"/>
            <a:ext cx="6084711" cy="485423"/>
          </a:xfrm>
          <a:custGeom>
            <a:avLst/>
            <a:gdLst>
              <a:gd name="connsiteX0" fmla="*/ 0 w 6084711"/>
              <a:gd name="connsiteY0" fmla="*/ 462845 h 485423"/>
              <a:gd name="connsiteX1" fmla="*/ 2212622 w 6084711"/>
              <a:gd name="connsiteY1" fmla="*/ 474134 h 485423"/>
              <a:gd name="connsiteX2" fmla="*/ 2201333 w 6084711"/>
              <a:gd name="connsiteY2" fmla="*/ 0 h 485423"/>
              <a:gd name="connsiteX3" fmla="*/ 4357511 w 6084711"/>
              <a:gd name="connsiteY3" fmla="*/ 0 h 485423"/>
              <a:gd name="connsiteX4" fmla="*/ 4368800 w 6084711"/>
              <a:gd name="connsiteY4" fmla="*/ 485423 h 485423"/>
              <a:gd name="connsiteX5" fmla="*/ 6084711 w 6084711"/>
              <a:gd name="connsiteY5" fmla="*/ 485423 h 48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4711" h="485423">
                <a:moveTo>
                  <a:pt x="0" y="462845"/>
                </a:moveTo>
                <a:lnTo>
                  <a:pt x="2212622" y="474134"/>
                </a:lnTo>
                <a:lnTo>
                  <a:pt x="2201333" y="0"/>
                </a:lnTo>
                <a:lnTo>
                  <a:pt x="4357511" y="0"/>
                </a:lnTo>
                <a:lnTo>
                  <a:pt x="4368800" y="485423"/>
                </a:lnTo>
                <a:lnTo>
                  <a:pt x="6084711" y="485423"/>
                </a:ln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755576" y="465313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  <a:endParaRPr lang="zh-CN" altLang="en-US" baseline="-25000" dirty="0"/>
          </a:p>
        </p:txBody>
      </p:sp>
      <p:grpSp>
        <p:nvGrpSpPr>
          <p:cNvPr id="78" name="组合 77"/>
          <p:cNvGrpSpPr/>
          <p:nvPr/>
        </p:nvGrpSpPr>
        <p:grpSpPr>
          <a:xfrm>
            <a:off x="1309511" y="4413956"/>
            <a:ext cx="6152445" cy="508000"/>
            <a:chOff x="1309511" y="4413956"/>
            <a:chExt cx="6152445" cy="508000"/>
          </a:xfrm>
        </p:grpSpPr>
        <p:sp>
          <p:nvSpPr>
            <p:cNvPr id="74" name="任意多边形 73"/>
            <p:cNvSpPr/>
            <p:nvPr/>
          </p:nvSpPr>
          <p:spPr>
            <a:xfrm>
              <a:off x="1309511" y="4413956"/>
              <a:ext cx="6152445" cy="508000"/>
            </a:xfrm>
            <a:custGeom>
              <a:avLst/>
              <a:gdLst>
                <a:gd name="connsiteX0" fmla="*/ 0 w 6152445"/>
                <a:gd name="connsiteY0" fmla="*/ 462844 h 508000"/>
                <a:gd name="connsiteX1" fmla="*/ 4391378 w 6152445"/>
                <a:gd name="connsiteY1" fmla="*/ 462844 h 508000"/>
                <a:gd name="connsiteX2" fmla="*/ 4391378 w 6152445"/>
                <a:gd name="connsiteY2" fmla="*/ 0 h 508000"/>
                <a:gd name="connsiteX3" fmla="*/ 5475111 w 6152445"/>
                <a:gd name="connsiteY3" fmla="*/ 0 h 508000"/>
                <a:gd name="connsiteX4" fmla="*/ 5486400 w 6152445"/>
                <a:gd name="connsiteY4" fmla="*/ 508000 h 508000"/>
                <a:gd name="connsiteX5" fmla="*/ 6152445 w 6152445"/>
                <a:gd name="connsiteY5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2445" h="508000">
                  <a:moveTo>
                    <a:pt x="0" y="462844"/>
                  </a:moveTo>
                  <a:lnTo>
                    <a:pt x="4391378" y="462844"/>
                  </a:lnTo>
                  <a:lnTo>
                    <a:pt x="4391378" y="0"/>
                  </a:lnTo>
                  <a:lnTo>
                    <a:pt x="5475111" y="0"/>
                  </a:lnTo>
                  <a:lnTo>
                    <a:pt x="5486400" y="508000"/>
                  </a:lnTo>
                  <a:lnTo>
                    <a:pt x="6152445" y="5080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stCxn id="74" idx="3"/>
            </p:cNvCxnSpPr>
            <p:nvPr/>
          </p:nvCxnSpPr>
          <p:spPr>
            <a:xfrm>
              <a:off x="6784622" y="4413956"/>
              <a:ext cx="63217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1577280" y="2280356"/>
            <a:ext cx="341831" cy="2517935"/>
            <a:chOff x="1577280" y="2319867"/>
            <a:chExt cx="341831" cy="2517935"/>
          </a:xfrm>
        </p:grpSpPr>
        <p:sp>
          <p:nvSpPr>
            <p:cNvPr id="79" name="TextBox 78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104126" y="2280356"/>
            <a:ext cx="341831" cy="2517935"/>
            <a:chOff x="1577280" y="2319867"/>
            <a:chExt cx="341831" cy="2517935"/>
          </a:xfrm>
        </p:grpSpPr>
        <p:sp>
          <p:nvSpPr>
            <p:cNvPr id="85" name="TextBox 8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645993" y="2280356"/>
            <a:ext cx="341831" cy="2517935"/>
            <a:chOff x="1577280" y="2319867"/>
            <a:chExt cx="341831" cy="2517935"/>
          </a:xfrm>
        </p:grpSpPr>
        <p:sp>
          <p:nvSpPr>
            <p:cNvPr id="90" name="TextBox 8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199151" y="2280356"/>
            <a:ext cx="341831" cy="2517935"/>
            <a:chOff x="1577280" y="2319867"/>
            <a:chExt cx="341831" cy="2517935"/>
          </a:xfrm>
        </p:grpSpPr>
        <p:sp>
          <p:nvSpPr>
            <p:cNvPr id="95" name="TextBox 9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729727" y="2280356"/>
            <a:ext cx="341831" cy="2517935"/>
            <a:chOff x="1577280" y="2319867"/>
            <a:chExt cx="341831" cy="2517935"/>
          </a:xfrm>
        </p:grpSpPr>
        <p:sp>
          <p:nvSpPr>
            <p:cNvPr id="100" name="TextBox 9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260469" y="2280356"/>
            <a:ext cx="341831" cy="2517935"/>
            <a:chOff x="1577280" y="2319867"/>
            <a:chExt cx="341831" cy="2517935"/>
          </a:xfrm>
        </p:grpSpPr>
        <p:sp>
          <p:nvSpPr>
            <p:cNvPr id="105" name="TextBox 10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4765564" y="2280356"/>
            <a:ext cx="341831" cy="2517935"/>
            <a:chOff x="1577280" y="2319867"/>
            <a:chExt cx="341831" cy="2517935"/>
          </a:xfrm>
        </p:grpSpPr>
        <p:sp>
          <p:nvSpPr>
            <p:cNvPr id="110" name="TextBox 10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326302" y="2280356"/>
            <a:ext cx="341831" cy="2517935"/>
            <a:chOff x="1577280" y="2319867"/>
            <a:chExt cx="341831" cy="2517935"/>
          </a:xfrm>
        </p:grpSpPr>
        <p:sp>
          <p:nvSpPr>
            <p:cNvPr id="115" name="TextBox 11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875395" y="2280356"/>
            <a:ext cx="341831" cy="2517935"/>
            <a:chOff x="1577280" y="2319867"/>
            <a:chExt cx="341831" cy="2517935"/>
          </a:xfrm>
        </p:grpSpPr>
        <p:sp>
          <p:nvSpPr>
            <p:cNvPr id="120" name="TextBox 119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458922" y="2280356"/>
            <a:ext cx="341831" cy="2517935"/>
            <a:chOff x="1577280" y="2319867"/>
            <a:chExt cx="341831" cy="2517935"/>
          </a:xfrm>
        </p:grpSpPr>
        <p:sp>
          <p:nvSpPr>
            <p:cNvPr id="125" name="TextBox 124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graphicFrame>
        <p:nvGraphicFramePr>
          <p:cNvPr id="129" name="对象 128"/>
          <p:cNvGraphicFramePr>
            <a:graphicFrameLocks noChangeAspect="1"/>
          </p:cNvGraphicFramePr>
          <p:nvPr/>
        </p:nvGraphicFramePr>
        <p:xfrm>
          <a:off x="7005638" y="2289175"/>
          <a:ext cx="16938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公式" r:id="rId4" imgW="21640800" imgH="5486400" progId="Equation.3">
                  <p:embed/>
                </p:oleObj>
              </mc:Choice>
              <mc:Fallback>
                <p:oleObj name="公式" r:id="rId4" imgW="21640800" imgH="5486400" progId="Equation.3">
                  <p:embed/>
                  <p:pic>
                    <p:nvPicPr>
                      <p:cNvPr id="129" name="对象 12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5638" y="2289175"/>
                        <a:ext cx="169386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对象 129"/>
          <p:cNvGraphicFramePr>
            <a:graphicFrameLocks noChangeAspect="1"/>
          </p:cNvGraphicFramePr>
          <p:nvPr/>
        </p:nvGraphicFramePr>
        <p:xfrm>
          <a:off x="4194150" y="5733256"/>
          <a:ext cx="43561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公式" r:id="rId6" imgW="30175200" imgH="5486400" progId="Equation.3">
                  <p:embed/>
                </p:oleObj>
              </mc:Choice>
              <mc:Fallback>
                <p:oleObj name="公式" r:id="rId6" imgW="30175200" imgH="5486400" progId="Equation.3">
                  <p:embed/>
                  <p:pic>
                    <p:nvPicPr>
                      <p:cNvPr id="130" name="对象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50" y="5733256"/>
                        <a:ext cx="43561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对象 130"/>
          <p:cNvGraphicFramePr>
            <a:graphicFrameLocks noChangeAspect="1"/>
          </p:cNvGraphicFramePr>
          <p:nvPr/>
        </p:nvGraphicFramePr>
        <p:xfrm>
          <a:off x="7056665" y="3062759"/>
          <a:ext cx="1619791" cy="34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公式" r:id="rId8" imgW="25908000" imgH="5486400" progId="Equation.3">
                  <p:embed/>
                </p:oleObj>
              </mc:Choice>
              <mc:Fallback>
                <p:oleObj name="公式" r:id="rId8" imgW="25908000" imgH="5486400" progId="Equation.3">
                  <p:embed/>
                  <p:pic>
                    <p:nvPicPr>
                      <p:cNvPr id="131" name="对象 13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6665" y="3062759"/>
                        <a:ext cx="1619791" cy="343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/>
          <p:cNvGraphicFramePr>
            <a:graphicFrameLocks noChangeAspect="1"/>
          </p:cNvGraphicFramePr>
          <p:nvPr/>
        </p:nvGraphicFramePr>
        <p:xfrm>
          <a:off x="7055579" y="3717204"/>
          <a:ext cx="1555865" cy="40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公式" r:id="rId10" imgW="21336000" imgH="5486400" progId="Equation.3">
                  <p:embed/>
                </p:oleObj>
              </mc:Choice>
              <mc:Fallback>
                <p:oleObj name="公式" r:id="rId10" imgW="21336000" imgH="5486400" progId="Equation.3">
                  <p:embed/>
                  <p:pic>
                    <p:nvPicPr>
                      <p:cNvPr id="132" name="对象 13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55579" y="3717204"/>
                        <a:ext cx="1555865" cy="40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圆角矩形 132"/>
          <p:cNvSpPr/>
          <p:nvPr/>
        </p:nvSpPr>
        <p:spPr>
          <a:xfrm>
            <a:off x="6470213" y="2246489"/>
            <a:ext cx="309284" cy="1897360"/>
          </a:xfrm>
          <a:prstGeom prst="roundRect">
            <a:avLst/>
          </a:prstGeom>
          <a:solidFill>
            <a:srgbClr val="FFFF00">
              <a:alpha val="30196"/>
            </a:srgbClr>
          </a:solidFill>
          <a:ln w="19050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5" name="直接箭头连接符 134"/>
          <p:cNvCxnSpPr>
            <a:stCxn id="133" idx="2"/>
          </p:cNvCxnSpPr>
          <p:nvPr/>
        </p:nvCxnSpPr>
        <p:spPr>
          <a:xfrm>
            <a:off x="6624855" y="4143849"/>
            <a:ext cx="431810" cy="469776"/>
          </a:xfrm>
          <a:prstGeom prst="straightConnector1">
            <a:avLst/>
          </a:prstGeom>
          <a:ln w="1270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" name="对象 135"/>
          <p:cNvGraphicFramePr>
            <a:graphicFrameLocks noChangeAspect="1"/>
          </p:cNvGraphicFramePr>
          <p:nvPr/>
        </p:nvGraphicFramePr>
        <p:xfrm>
          <a:off x="6948264" y="4515630"/>
          <a:ext cx="2053016" cy="812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" name="公式" r:id="rId12" imgW="29260800" imgH="11582400" progId="Equation.3">
                  <p:embed/>
                </p:oleObj>
              </mc:Choice>
              <mc:Fallback>
                <p:oleObj name="公式" r:id="rId12" imgW="29260800" imgH="11582400" progId="Equation.3">
                  <p:embed/>
                  <p:pic>
                    <p:nvPicPr>
                      <p:cNvPr id="136" name="对象 13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48264" y="4515630"/>
                        <a:ext cx="2053016" cy="8126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" name="组合 136"/>
          <p:cNvGrpSpPr/>
          <p:nvPr/>
        </p:nvGrpSpPr>
        <p:grpSpPr>
          <a:xfrm>
            <a:off x="6885749" y="2280356"/>
            <a:ext cx="341831" cy="2517935"/>
            <a:chOff x="1577280" y="2319867"/>
            <a:chExt cx="341831" cy="2517935"/>
          </a:xfrm>
        </p:grpSpPr>
        <p:sp>
          <p:nvSpPr>
            <p:cNvPr id="138" name="TextBox 137"/>
            <p:cNvSpPr txBox="1"/>
            <p:nvPr/>
          </p:nvSpPr>
          <p:spPr>
            <a:xfrm>
              <a:off x="1588571" y="231986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577281" y="30496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577281" y="377208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577280" y="44684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60" grpId="0"/>
      <p:bldP spid="70" grpId="0"/>
      <p:bldP spid="72" grpId="0" animBg="1"/>
      <p:bldP spid="73" grpId="0"/>
      <p:bldP spid="13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十进制异步加法计数器逻辑图</a:t>
            </a:r>
          </a:p>
        </p:txBody>
      </p:sp>
      <p:pic>
        <p:nvPicPr>
          <p:cNvPr id="4" name="Picture 9" descr="6-3-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272337" cy="259715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05125" y="4041775"/>
          <a:ext cx="3406775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公式" r:id="rId5" imgW="31089600" imgH="23774400" progId="Equation.3">
                  <p:embed/>
                </p:oleObj>
              </mc:Choice>
              <mc:Fallback>
                <p:oleObj name="公式" r:id="rId5" imgW="31089600" imgH="2377440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4041775"/>
                        <a:ext cx="3406775" cy="2608263"/>
                      </a:xfrm>
                      <a:prstGeom prst="rect">
                        <a:avLst/>
                      </a:prstGeom>
                      <a:noFill/>
                      <a:ln w="57150" cmpd="thickThin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二－五－十进制异步计数器</a:t>
            </a:r>
            <a:r>
              <a:rPr lang="en-US" altLang="zh-CN" dirty="0"/>
              <a:t>74LS290</a:t>
            </a:r>
            <a:endParaRPr lang="zh-CN" altLang="en-US" dirty="0"/>
          </a:p>
        </p:txBody>
      </p:sp>
      <p:pic>
        <p:nvPicPr>
          <p:cNvPr id="4" name="Picture 7" descr="6-3-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484784"/>
            <a:ext cx="8386763" cy="4194175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1619672" y="1403483"/>
            <a:ext cx="2196244" cy="2529573"/>
            <a:chOff x="1619672" y="1403483"/>
            <a:chExt cx="2196244" cy="2529573"/>
          </a:xfrm>
        </p:grpSpPr>
        <p:sp>
          <p:nvSpPr>
            <p:cNvPr id="5" name="圆角矩形 4"/>
            <p:cNvSpPr/>
            <p:nvPr/>
          </p:nvSpPr>
          <p:spPr>
            <a:xfrm>
              <a:off x="2470613" y="1772816"/>
              <a:ext cx="1296144" cy="21602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1619672" y="3068960"/>
              <a:ext cx="504056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 rot="16200000">
              <a:off x="3527884" y="1844824"/>
              <a:ext cx="360040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0232" y="14034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二进制计数器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19672" y="1124246"/>
            <a:ext cx="7090940" cy="3528890"/>
            <a:chOff x="1619672" y="1124246"/>
            <a:chExt cx="7090940" cy="3528890"/>
          </a:xfrm>
        </p:grpSpPr>
        <p:sp>
          <p:nvSpPr>
            <p:cNvPr id="12" name="圆角矩形 11"/>
            <p:cNvSpPr/>
            <p:nvPr/>
          </p:nvSpPr>
          <p:spPr>
            <a:xfrm>
              <a:off x="3923928" y="1772816"/>
              <a:ext cx="4786684" cy="280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1619672" y="4437112"/>
              <a:ext cx="576064" cy="216024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16200000">
              <a:off x="5940152" y="1268760"/>
              <a:ext cx="288032" cy="319389"/>
            </a:xfrm>
            <a:prstGeom prst="rightArrow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17270" y="11242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五进制计数器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87624" y="1056884"/>
            <a:ext cx="7776864" cy="3884284"/>
            <a:chOff x="1187624" y="1056884"/>
            <a:chExt cx="7776864" cy="3884284"/>
          </a:xfrm>
        </p:grpSpPr>
        <p:sp>
          <p:nvSpPr>
            <p:cNvPr id="17" name="任意多边形 16"/>
            <p:cNvSpPr/>
            <p:nvPr/>
          </p:nvSpPr>
          <p:spPr>
            <a:xfrm>
              <a:off x="3714044" y="2856089"/>
              <a:ext cx="135467" cy="327378"/>
            </a:xfrm>
            <a:custGeom>
              <a:avLst/>
              <a:gdLst>
                <a:gd name="connsiteX0" fmla="*/ 0 w 135467"/>
                <a:gd name="connsiteY0" fmla="*/ 0 h 327378"/>
                <a:gd name="connsiteX1" fmla="*/ 11289 w 135467"/>
                <a:gd name="connsiteY1" fmla="*/ 316089 h 327378"/>
                <a:gd name="connsiteX2" fmla="*/ 135467 w 135467"/>
                <a:gd name="connsiteY2" fmla="*/ 327378 h 32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467" h="327378">
                  <a:moveTo>
                    <a:pt x="0" y="0"/>
                  </a:moveTo>
                  <a:lnTo>
                    <a:pt x="11289" y="316089"/>
                  </a:lnTo>
                  <a:lnTo>
                    <a:pt x="135467" y="32737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>
              <a:off x="1187624" y="3019778"/>
              <a:ext cx="504056" cy="265206"/>
            </a:xfrm>
            <a:prstGeom prst="rightArrow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123728" y="1308912"/>
              <a:ext cx="6840760" cy="3632256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 rot="16200000">
              <a:off x="4716016" y="1124246"/>
              <a:ext cx="504056" cy="369332"/>
            </a:xfrm>
            <a:prstGeom prst="rightArrow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4088" y="1284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</a:rPr>
                <a:t>十进制计数器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22354" y="1756970"/>
            <a:ext cx="7264562" cy="2304879"/>
            <a:chOff x="1022354" y="1756970"/>
            <a:chExt cx="7264562" cy="2304879"/>
          </a:xfrm>
        </p:grpSpPr>
        <p:sp>
          <p:nvSpPr>
            <p:cNvPr id="23" name="TextBox 22"/>
            <p:cNvSpPr txBox="1"/>
            <p:nvPr/>
          </p:nvSpPr>
          <p:spPr>
            <a:xfrm>
              <a:off x="1022354" y="175697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3415" y="227687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82711" y="369251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15306" y="369251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6376" y="227687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09967" y="2486757"/>
            <a:ext cx="5207489" cy="3715422"/>
            <a:chOff x="3409967" y="2486757"/>
            <a:chExt cx="5207489" cy="3715422"/>
          </a:xfrm>
        </p:grpSpPr>
        <p:sp>
          <p:nvSpPr>
            <p:cNvPr id="29" name="TextBox 28"/>
            <p:cNvSpPr txBox="1"/>
            <p:nvPr/>
          </p:nvSpPr>
          <p:spPr>
            <a:xfrm>
              <a:off x="3409967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68044" y="248675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24253" y="2489958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86916" y="249315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37504" y="5678959"/>
              <a:ext cx="906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置</a:t>
              </a:r>
              <a:r>
                <a:rPr lang="en-US" altLang="zh-CN" sz="2800" dirty="0">
                  <a:solidFill>
                    <a:srgbClr val="0000FF"/>
                  </a:solidFill>
                </a:rPr>
                <a:t>9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21242" y="3681705"/>
            <a:ext cx="7265674" cy="2458919"/>
            <a:chOff x="1021242" y="3681705"/>
            <a:chExt cx="7265674" cy="2458919"/>
          </a:xfrm>
        </p:grpSpPr>
        <p:sp>
          <p:nvSpPr>
            <p:cNvPr id="35" name="TextBox 34"/>
            <p:cNvSpPr txBox="1"/>
            <p:nvPr/>
          </p:nvSpPr>
          <p:spPr>
            <a:xfrm>
              <a:off x="1352894" y="5678959"/>
              <a:ext cx="686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</a:rPr>
                <a:t>置</a:t>
              </a:r>
              <a:r>
                <a:rPr lang="en-US" altLang="zh-CN" sz="2400" dirty="0">
                  <a:solidFill>
                    <a:srgbClr val="FF0000"/>
                  </a:solidFill>
                </a:rPr>
                <a:t>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74881" y="37483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21242" y="549429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31376" y="368170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43863" y="369514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56376" y="368170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30972" y="531752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9050">
          <a:solidFill>
            <a:srgbClr val="FF0000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headEnd type="none" w="med" len="me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5294</Words>
  <Application>Microsoft Office PowerPoint</Application>
  <PresentationFormat>全屏显示(4:3)</PresentationFormat>
  <Paragraphs>1834</Paragraphs>
  <Slides>130</Slides>
  <Notes>126</Notes>
  <HiddenSlides>6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130</vt:i4>
      </vt:variant>
    </vt:vector>
  </HeadingPairs>
  <TitlesOfParts>
    <vt:vector size="146" baseType="lpstr">
      <vt:lpstr>黑体</vt:lpstr>
      <vt:lpstr>宋体</vt:lpstr>
      <vt:lpstr>Arial</vt:lpstr>
      <vt:lpstr>Calibri</vt:lpstr>
      <vt:lpstr>Cambria Math</vt:lpstr>
      <vt:lpstr>Lucida Sans Unicode</vt:lpstr>
      <vt:lpstr>Times New Roman</vt:lpstr>
      <vt:lpstr>Verdana</vt:lpstr>
      <vt:lpstr>Wingdings 2</vt:lpstr>
      <vt:lpstr>Wingdings 3</vt:lpstr>
      <vt:lpstr>聚合</vt:lpstr>
      <vt:lpstr>Visio</vt:lpstr>
      <vt:lpstr>公式</vt:lpstr>
      <vt:lpstr>Equation</vt:lpstr>
      <vt:lpstr>Equation.3</vt:lpstr>
      <vt:lpstr>Photo Editor 照片</vt:lpstr>
      <vt:lpstr>第十章、第十一章  触发器和时序逻辑电路</vt:lpstr>
      <vt:lpstr>第十章内容概要</vt:lpstr>
      <vt:lpstr>时序逻辑电路概述</vt:lpstr>
      <vt:lpstr>时序逻辑电路的状态方程</vt:lpstr>
      <vt:lpstr>有限状态机</vt:lpstr>
      <vt:lpstr>10.3 触发器</vt:lpstr>
      <vt:lpstr>反馈与自锁</vt:lpstr>
      <vt:lpstr>双稳态电路</vt:lpstr>
      <vt:lpstr> 基本R-S触发器</vt:lpstr>
      <vt:lpstr>基本R-S触发器的状态方程</vt:lpstr>
      <vt:lpstr>基本R-S触发器状态转移图</vt:lpstr>
      <vt:lpstr>基本R-S触发器波形图</vt:lpstr>
      <vt:lpstr>用与非门实现的R-S触发器</vt:lpstr>
      <vt:lpstr>与非门R-S锁存器波形图</vt:lpstr>
      <vt:lpstr>用R-S锁存器构成除颤开关</vt:lpstr>
      <vt:lpstr>同步R-S触发器</vt:lpstr>
      <vt:lpstr>同步R-S触发器波形图</vt:lpstr>
      <vt:lpstr>带异步置位-复位端的R-S触发器</vt:lpstr>
      <vt:lpstr>D触发器</vt:lpstr>
      <vt:lpstr>D触发器状态转移图</vt:lpstr>
      <vt:lpstr>D触发器波形图</vt:lpstr>
      <vt:lpstr>D触发器波形图</vt:lpstr>
      <vt:lpstr>电平触发方式</vt:lpstr>
      <vt:lpstr>电平触发的空翻现象</vt:lpstr>
      <vt:lpstr>防止“空翻”触发器结构</vt:lpstr>
      <vt:lpstr>主从型触发器</vt:lpstr>
      <vt:lpstr>主从结构R-S触发器（脉冲触发）</vt:lpstr>
      <vt:lpstr>主从结构R-S触发器工作原理</vt:lpstr>
      <vt:lpstr>主从结构RS触发器波形图</vt:lpstr>
      <vt:lpstr>JK触发器</vt:lpstr>
      <vt:lpstr>JK触发器功能表</vt:lpstr>
      <vt:lpstr>JK触发器波形图</vt:lpstr>
      <vt:lpstr>JK触发器的特点</vt:lpstr>
      <vt:lpstr>JK触发器状态转移图</vt:lpstr>
      <vt:lpstr>主从D触发器原理框图及逻辑符号 </vt:lpstr>
      <vt:lpstr>主从型D触发器波形图</vt:lpstr>
      <vt:lpstr>主从结构D触发器逻辑图</vt:lpstr>
      <vt:lpstr>边沿型触发器</vt:lpstr>
      <vt:lpstr>CMOS传输门边沿型D触发器</vt:lpstr>
      <vt:lpstr>上升沿触发D触发器波形图</vt:lpstr>
      <vt:lpstr>T触发器</vt:lpstr>
      <vt:lpstr>5种触发器的特性方程</vt:lpstr>
      <vt:lpstr>时序逻辑电路分析与设计</vt:lpstr>
      <vt:lpstr>时序逻辑电路</vt:lpstr>
      <vt:lpstr>时序逻辑电路的代数方程</vt:lpstr>
      <vt:lpstr>时序逻辑电路的分类</vt:lpstr>
      <vt:lpstr>时序逻辑电路的分析步骤</vt:lpstr>
      <vt:lpstr>5.4.1同步时序逻辑电路分析</vt:lpstr>
      <vt:lpstr>（1）求解驱动方程</vt:lpstr>
      <vt:lpstr>（2）求解状态方程和输出方程</vt:lpstr>
      <vt:lpstr>状态转换表</vt:lpstr>
      <vt:lpstr>状态转移图</vt:lpstr>
      <vt:lpstr>异步时序逻辑电路分析</vt:lpstr>
      <vt:lpstr>驱动方程</vt:lpstr>
      <vt:lpstr>状态方程</vt:lpstr>
      <vt:lpstr>状态转换表</vt:lpstr>
      <vt:lpstr>状态转移图</vt:lpstr>
      <vt:lpstr>波形图</vt:lpstr>
      <vt:lpstr>同步时序逻辑电路的设计</vt:lpstr>
      <vt:lpstr>设计步骤</vt:lpstr>
      <vt:lpstr>例</vt:lpstr>
      <vt:lpstr>分析</vt:lpstr>
      <vt:lpstr>状态化简</vt:lpstr>
      <vt:lpstr>状态编码和真值表</vt:lpstr>
      <vt:lpstr>卡诺图</vt:lpstr>
      <vt:lpstr>JK触发器的驱动方程和逻辑图</vt:lpstr>
      <vt:lpstr>检查自启动情况</vt:lpstr>
      <vt:lpstr>常用时序逻辑电路模块</vt:lpstr>
      <vt:lpstr>并行寄存器</vt:lpstr>
      <vt:lpstr>单向移位寄存器</vt:lpstr>
      <vt:lpstr>右移寄存器工作波形图</vt:lpstr>
      <vt:lpstr>8位移位寄存器74HC164</vt:lpstr>
      <vt:lpstr>左移寄存器</vt:lpstr>
      <vt:lpstr>双向移位寄存器</vt:lpstr>
      <vt:lpstr>逻辑函数式</vt:lpstr>
      <vt:lpstr>逻辑图</vt:lpstr>
      <vt:lpstr>74194逻辑图</vt:lpstr>
      <vt:lpstr>扩展</vt:lpstr>
      <vt:lpstr>计数器</vt:lpstr>
      <vt:lpstr>异步二进制加法计数器</vt:lpstr>
      <vt:lpstr>异步二进制减法计数器</vt:lpstr>
      <vt:lpstr>T’触发器构成异步二进制计数器的要领</vt:lpstr>
      <vt:lpstr>同步二进制加法计数器</vt:lpstr>
      <vt:lpstr>四位同步二进制加法计数器</vt:lpstr>
      <vt:lpstr>状态方程和输出方程</vt:lpstr>
      <vt:lpstr>T触发器构成同步减法计数器</vt:lpstr>
      <vt:lpstr>同步加减计数器</vt:lpstr>
      <vt:lpstr>74161同步二进制计数器</vt:lpstr>
      <vt:lpstr>异步置0</vt:lpstr>
      <vt:lpstr>同步并行置数（ Rd’=1,LD’=0时） </vt:lpstr>
      <vt:lpstr>同步二进制加法计数器</vt:lpstr>
      <vt:lpstr>保持功能</vt:lpstr>
      <vt:lpstr>4位同步二进制可逆计数器74191</vt:lpstr>
      <vt:lpstr>4位同步二进制可逆计数器74191</vt:lpstr>
      <vt:lpstr>双时钟加/减计数器74193</vt:lpstr>
      <vt:lpstr>异步十进制计数器</vt:lpstr>
      <vt:lpstr>波形分析</vt:lpstr>
      <vt:lpstr>十进制异步加法计数器逻辑图</vt:lpstr>
      <vt:lpstr>二－五－十进制异步计数器74LS290</vt:lpstr>
      <vt:lpstr>74LS290功能表</vt:lpstr>
      <vt:lpstr>同步十进制计数器</vt:lpstr>
      <vt:lpstr>状态方程和转换图</vt:lpstr>
      <vt:lpstr>任意进制计数器构成方法</vt:lpstr>
      <vt:lpstr>M&lt;N</vt:lpstr>
      <vt:lpstr>置0法</vt:lpstr>
      <vt:lpstr>采用“异步置0”实现同步10进制计数</vt:lpstr>
      <vt:lpstr>波形图</vt:lpstr>
      <vt:lpstr>改进</vt:lpstr>
      <vt:lpstr>PowerPoint 演示文稿</vt:lpstr>
      <vt:lpstr>置数法</vt:lpstr>
      <vt:lpstr>使用同步置数法构成十进制计数器</vt:lpstr>
      <vt:lpstr>M&gt;N</vt:lpstr>
      <vt:lpstr>串行进位方式</vt:lpstr>
      <vt:lpstr>并行进位方式</vt:lpstr>
      <vt:lpstr>试用两片74161构成100进制计数器 </vt:lpstr>
      <vt:lpstr>试用两片74161构成100进制计数器 </vt:lpstr>
      <vt:lpstr>环形计数器</vt:lpstr>
      <vt:lpstr>状态转移图</vt:lpstr>
      <vt:lpstr>自启动环形计数器</vt:lpstr>
      <vt:lpstr>状态转移图</vt:lpstr>
      <vt:lpstr>环形计数器</vt:lpstr>
      <vt:lpstr>约翰逊计数器（扭环形计数器）</vt:lpstr>
      <vt:lpstr>自启动扭环形计数器</vt:lpstr>
      <vt:lpstr>自启动扭环形计数器状态转移图</vt:lpstr>
      <vt:lpstr>计数器应用-序列信号发生器</vt:lpstr>
      <vt:lpstr>计数器+数据选择器</vt:lpstr>
      <vt:lpstr>00010111序列信号发生器</vt:lpstr>
      <vt:lpstr>使用环形计数器实现序列发生器 00010111</vt:lpstr>
      <vt:lpstr>组合逻辑设计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第五章 时序逻辑电路</dc:title>
  <dc:creator>jxs</dc:creator>
  <cp:lastModifiedBy>姜 旭升</cp:lastModifiedBy>
  <cp:revision>268</cp:revision>
  <dcterms:created xsi:type="dcterms:W3CDTF">2012-10-22T09:39:00Z</dcterms:created>
  <dcterms:modified xsi:type="dcterms:W3CDTF">2019-12-09T04:27:02Z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